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3.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47.jpg" ContentType="image/pn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2" r:id="rId2"/>
  </p:sldMasterIdLst>
  <p:notesMasterIdLst>
    <p:notesMasterId r:id="rId95"/>
  </p:notesMasterIdLst>
  <p:handoutMasterIdLst>
    <p:handoutMasterId r:id="rId96"/>
  </p:handoutMasterIdLst>
  <p:sldIdLst>
    <p:sldId id="481" r:id="rId3"/>
    <p:sldId id="480" r:id="rId4"/>
    <p:sldId id="257" r:id="rId5"/>
    <p:sldId id="303" r:id="rId6"/>
    <p:sldId id="404" r:id="rId7"/>
    <p:sldId id="374" r:id="rId8"/>
    <p:sldId id="375" r:id="rId9"/>
    <p:sldId id="393" r:id="rId10"/>
    <p:sldId id="394" r:id="rId11"/>
    <p:sldId id="449" r:id="rId12"/>
    <p:sldId id="402" r:id="rId13"/>
    <p:sldId id="304" r:id="rId14"/>
    <p:sldId id="307" r:id="rId15"/>
    <p:sldId id="388" r:id="rId16"/>
    <p:sldId id="386" r:id="rId17"/>
    <p:sldId id="395" r:id="rId18"/>
    <p:sldId id="398" r:id="rId19"/>
    <p:sldId id="396" r:id="rId20"/>
    <p:sldId id="397" r:id="rId21"/>
    <p:sldId id="405" r:id="rId22"/>
    <p:sldId id="389" r:id="rId23"/>
    <p:sldId id="399" r:id="rId24"/>
    <p:sldId id="310" r:id="rId25"/>
    <p:sldId id="322" r:id="rId26"/>
    <p:sldId id="432" r:id="rId27"/>
    <p:sldId id="314" r:id="rId28"/>
    <p:sldId id="351" r:id="rId29"/>
    <p:sldId id="324" r:id="rId30"/>
    <p:sldId id="352" r:id="rId31"/>
    <p:sldId id="316" r:id="rId32"/>
    <p:sldId id="318" r:id="rId33"/>
    <p:sldId id="315" r:id="rId34"/>
    <p:sldId id="317" r:id="rId35"/>
    <p:sldId id="325" r:id="rId36"/>
    <p:sldId id="434" r:id="rId37"/>
    <p:sldId id="333" r:id="rId38"/>
    <p:sldId id="407" r:id="rId39"/>
    <p:sldId id="338" r:id="rId40"/>
    <p:sldId id="339" r:id="rId41"/>
    <p:sldId id="340" r:id="rId42"/>
    <p:sldId id="349" r:id="rId43"/>
    <p:sldId id="350" r:id="rId44"/>
    <p:sldId id="337" r:id="rId45"/>
    <p:sldId id="454" r:id="rId46"/>
    <p:sldId id="345" r:id="rId47"/>
    <p:sldId id="354" r:id="rId48"/>
    <p:sldId id="479" r:id="rId49"/>
    <p:sldId id="358" r:id="rId50"/>
    <p:sldId id="430" r:id="rId51"/>
    <p:sldId id="401" r:id="rId52"/>
    <p:sldId id="453" r:id="rId53"/>
    <p:sldId id="435" r:id="rId54"/>
    <p:sldId id="445" r:id="rId55"/>
    <p:sldId id="446" r:id="rId56"/>
    <p:sldId id="455" r:id="rId57"/>
    <p:sldId id="360" r:id="rId58"/>
    <p:sldId id="366" r:id="rId59"/>
    <p:sldId id="438" r:id="rId60"/>
    <p:sldId id="413" r:id="rId61"/>
    <p:sldId id="329" r:id="rId62"/>
    <p:sldId id="362" r:id="rId63"/>
    <p:sldId id="460" r:id="rId64"/>
    <p:sldId id="463" r:id="rId65"/>
    <p:sldId id="364" r:id="rId66"/>
    <p:sldId id="423" r:id="rId67"/>
    <p:sldId id="422" r:id="rId68"/>
    <p:sldId id="428" r:id="rId69"/>
    <p:sldId id="429" r:id="rId70"/>
    <p:sldId id="425" r:id="rId71"/>
    <p:sldId id="414" r:id="rId72"/>
    <p:sldId id="331" r:id="rId73"/>
    <p:sldId id="464" r:id="rId74"/>
    <p:sldId id="409" r:id="rId75"/>
    <p:sldId id="410" r:id="rId76"/>
    <p:sldId id="416" r:id="rId77"/>
    <p:sldId id="417" r:id="rId78"/>
    <p:sldId id="420" r:id="rId79"/>
    <p:sldId id="406" r:id="rId80"/>
    <p:sldId id="368" r:id="rId81"/>
    <p:sldId id="439" r:id="rId82"/>
    <p:sldId id="484" r:id="rId83"/>
    <p:sldId id="403" r:id="rId84"/>
    <p:sldId id="475" r:id="rId85"/>
    <p:sldId id="444" r:id="rId86"/>
    <p:sldId id="470" r:id="rId87"/>
    <p:sldId id="440" r:id="rId88"/>
    <p:sldId id="458" r:id="rId89"/>
    <p:sldId id="459" r:id="rId90"/>
    <p:sldId id="443" r:id="rId91"/>
    <p:sldId id="450" r:id="rId92"/>
    <p:sldId id="468" r:id="rId93"/>
    <p:sldId id="474" r:id="rId94"/>
  </p:sldIdLst>
  <p:sldSz cx="12192000" cy="6858000"/>
  <p:notesSz cx="9601200" cy="73152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4AC2D5-684D-4A59-989F-F0F41DBBBF8D}">
          <p14:sldIdLst>
            <p14:sldId id="481"/>
            <p14:sldId id="480"/>
            <p14:sldId id="257"/>
            <p14:sldId id="303"/>
            <p14:sldId id="404"/>
            <p14:sldId id="374"/>
            <p14:sldId id="375"/>
            <p14:sldId id="393"/>
            <p14:sldId id="394"/>
            <p14:sldId id="449"/>
            <p14:sldId id="402"/>
            <p14:sldId id="304"/>
            <p14:sldId id="307"/>
            <p14:sldId id="388"/>
            <p14:sldId id="386"/>
            <p14:sldId id="395"/>
            <p14:sldId id="398"/>
            <p14:sldId id="396"/>
            <p14:sldId id="397"/>
            <p14:sldId id="405"/>
            <p14:sldId id="389"/>
            <p14:sldId id="399"/>
            <p14:sldId id="310"/>
            <p14:sldId id="322"/>
            <p14:sldId id="432"/>
            <p14:sldId id="314"/>
            <p14:sldId id="351"/>
            <p14:sldId id="324"/>
            <p14:sldId id="352"/>
            <p14:sldId id="316"/>
            <p14:sldId id="318"/>
            <p14:sldId id="315"/>
            <p14:sldId id="317"/>
            <p14:sldId id="325"/>
            <p14:sldId id="434"/>
            <p14:sldId id="333"/>
            <p14:sldId id="407"/>
            <p14:sldId id="338"/>
            <p14:sldId id="339"/>
            <p14:sldId id="340"/>
            <p14:sldId id="349"/>
            <p14:sldId id="350"/>
            <p14:sldId id="337"/>
            <p14:sldId id="454"/>
            <p14:sldId id="345"/>
            <p14:sldId id="354"/>
            <p14:sldId id="479"/>
            <p14:sldId id="358"/>
            <p14:sldId id="430"/>
            <p14:sldId id="401"/>
            <p14:sldId id="453"/>
            <p14:sldId id="435"/>
            <p14:sldId id="445"/>
            <p14:sldId id="446"/>
            <p14:sldId id="455"/>
            <p14:sldId id="360"/>
            <p14:sldId id="366"/>
            <p14:sldId id="438"/>
            <p14:sldId id="413"/>
            <p14:sldId id="329"/>
            <p14:sldId id="362"/>
            <p14:sldId id="460"/>
            <p14:sldId id="463"/>
            <p14:sldId id="364"/>
            <p14:sldId id="423"/>
            <p14:sldId id="422"/>
            <p14:sldId id="428"/>
            <p14:sldId id="429"/>
            <p14:sldId id="425"/>
            <p14:sldId id="414"/>
            <p14:sldId id="331"/>
            <p14:sldId id="464"/>
            <p14:sldId id="409"/>
            <p14:sldId id="410"/>
            <p14:sldId id="416"/>
            <p14:sldId id="417"/>
            <p14:sldId id="420"/>
            <p14:sldId id="406"/>
            <p14:sldId id="368"/>
            <p14:sldId id="439"/>
            <p14:sldId id="484"/>
            <p14:sldId id="403"/>
          </p14:sldIdLst>
        </p14:section>
        <p14:section name="Untitled Section" id="{CB1CB18C-4A44-4BEE-86A5-57E0407FB59B}">
          <p14:sldIdLst>
            <p14:sldId id="475"/>
            <p14:sldId id="444"/>
            <p14:sldId id="470"/>
            <p14:sldId id="440"/>
            <p14:sldId id="458"/>
            <p14:sldId id="459"/>
            <p14:sldId id="443"/>
            <p14:sldId id="450"/>
            <p14:sldId id="468"/>
            <p14:sldId id="4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7F79"/>
    <a:srgbClr val="0092F3"/>
    <a:srgbClr val="F2F2F2"/>
    <a:srgbClr val="5E696A"/>
    <a:srgbClr val="331FF6"/>
    <a:srgbClr val="0A0935"/>
    <a:srgbClr val="0398F4"/>
    <a:srgbClr val="FFFFFF"/>
    <a:srgbClr val="47FFD1"/>
    <a:srgbClr val="8EBAC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B8B09D-89D8-43BA-B84A-291A72136087}" v="3" dt="2025-01-21T12:30:26.4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41" autoAdjust="0"/>
    <p:restoredTop sz="74253" autoAdjust="0"/>
  </p:normalViewPr>
  <p:slideViewPr>
    <p:cSldViewPr snapToGrid="0">
      <p:cViewPr varScale="1">
        <p:scale>
          <a:sx n="121" d="100"/>
          <a:sy n="121" d="100"/>
        </p:scale>
        <p:origin x="5154" y="90"/>
      </p:cViewPr>
      <p:guideLst>
        <p:guide orient="horz" pos="2160"/>
        <p:guide pos="3840"/>
      </p:guideLst>
    </p:cSldViewPr>
  </p:slideViewPr>
  <p:notesTextViewPr>
    <p:cViewPr>
      <p:scale>
        <a:sx n="3" d="2"/>
        <a:sy n="3" d="2"/>
      </p:scale>
      <p:origin x="0" y="0"/>
    </p:cViewPr>
  </p:notesTextViewPr>
  <p:notesViewPr>
    <p:cSldViewPr snapToGrid="0">
      <p:cViewPr varScale="1">
        <p:scale>
          <a:sx n="97" d="100"/>
          <a:sy n="97" d="100"/>
        </p:scale>
        <p:origin x="3534"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tableStyles" Target="tableStyles.xml"/><Relationship Id="rId105"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Martin Lund" userId="82ab92e5-b32b-4352-9004-d91953c95f92" providerId="ADAL" clId="{4D137F50-94CD-48F3-B6F0-C14C3751F8F2}"/>
    <pc:docChg chg="modNotesMaster modHandout">
      <pc:chgData name="Erik Martin Lund" userId="82ab92e5-b32b-4352-9004-d91953c95f92" providerId="ADAL" clId="{4D137F50-94CD-48F3-B6F0-C14C3751F8F2}" dt="2024-02-09T12:48:03.989" v="0"/>
      <pc:docMkLst>
        <pc:docMk/>
      </pc:docMkLst>
    </pc:docChg>
  </pc:docChgLst>
  <pc:docChgLst>
    <pc:chgData name="Erik Martin Lund" userId="82ab92e5-b32b-4352-9004-d91953c95f92" providerId="ADAL" clId="{3F553C1B-7806-4C1F-ABE7-8E1711E6C398}"/>
    <pc:docChg chg="undo redo custSel addSld delSld modSld sldOrd">
      <pc:chgData name="Erik Martin Lund" userId="82ab92e5-b32b-4352-9004-d91953c95f92" providerId="ADAL" clId="{3F553C1B-7806-4C1F-ABE7-8E1711E6C398}" dt="2023-01-23T18:41:48.992" v="1335" actId="20577"/>
      <pc:docMkLst>
        <pc:docMk/>
      </pc:docMkLst>
      <pc:sldChg chg="addSp modSp mod">
        <pc:chgData name="Erik Martin Lund" userId="82ab92e5-b32b-4352-9004-d91953c95f92" providerId="ADAL" clId="{3F553C1B-7806-4C1F-ABE7-8E1711E6C398}" dt="2023-01-16T11:51:16.062" v="511" actId="1035"/>
        <pc:sldMkLst>
          <pc:docMk/>
          <pc:sldMk cId="355429342" sldId="256"/>
        </pc:sldMkLst>
        <pc:spChg chg="mod">
          <ac:chgData name="Erik Martin Lund" userId="82ab92e5-b32b-4352-9004-d91953c95f92" providerId="ADAL" clId="{3F553C1B-7806-4C1F-ABE7-8E1711E6C398}" dt="2023-01-10T11:58:52.067" v="231" actId="20577"/>
          <ac:spMkLst>
            <pc:docMk/>
            <pc:sldMk cId="355429342" sldId="256"/>
            <ac:spMk id="5" creationId="{00000000-0000-0000-0000-000000000000}"/>
          </ac:spMkLst>
        </pc:spChg>
        <pc:spChg chg="mod">
          <ac:chgData name="Erik Martin Lund" userId="82ab92e5-b32b-4352-9004-d91953c95f92" providerId="ADAL" clId="{3F553C1B-7806-4C1F-ABE7-8E1711E6C398}" dt="2023-01-10T12:00:02.267" v="341" actId="20577"/>
          <ac:spMkLst>
            <pc:docMk/>
            <pc:sldMk cId="355429342" sldId="256"/>
            <ac:spMk id="7" creationId="{00000000-0000-0000-0000-000000000000}"/>
          </ac:spMkLst>
        </pc:spChg>
        <pc:spChg chg="add mod">
          <ac:chgData name="Erik Martin Lund" userId="82ab92e5-b32b-4352-9004-d91953c95f92" providerId="ADAL" clId="{3F553C1B-7806-4C1F-ABE7-8E1711E6C398}" dt="2023-01-16T11:51:16.062" v="511" actId="1035"/>
          <ac:spMkLst>
            <pc:docMk/>
            <pc:sldMk cId="355429342" sldId="256"/>
            <ac:spMk id="9" creationId="{6228CC6D-20D7-4473-9A1E-9C811E664600}"/>
          </ac:spMkLst>
        </pc:spChg>
      </pc:sldChg>
      <pc:sldChg chg="modSp mod">
        <pc:chgData name="Erik Martin Lund" userId="82ab92e5-b32b-4352-9004-d91953c95f92" providerId="ADAL" clId="{3F553C1B-7806-4C1F-ABE7-8E1711E6C398}" dt="2023-01-16T11:50:57.466" v="503" actId="33524"/>
        <pc:sldMkLst>
          <pc:docMk/>
          <pc:sldMk cId="1562370338" sldId="257"/>
        </pc:sldMkLst>
        <pc:spChg chg="mod">
          <ac:chgData name="Erik Martin Lund" userId="82ab92e5-b32b-4352-9004-d91953c95f92" providerId="ADAL" clId="{3F553C1B-7806-4C1F-ABE7-8E1711E6C398}" dt="2023-01-16T11:50:57.466" v="503" actId="33524"/>
          <ac:spMkLst>
            <pc:docMk/>
            <pc:sldMk cId="1562370338" sldId="257"/>
            <ac:spMk id="7" creationId="{00000000-0000-0000-0000-000000000000}"/>
          </ac:spMkLst>
        </pc:spChg>
      </pc:sldChg>
      <pc:sldChg chg="modSp mod">
        <pc:chgData name="Erik Martin Lund" userId="82ab92e5-b32b-4352-9004-d91953c95f92" providerId="ADAL" clId="{3F553C1B-7806-4C1F-ABE7-8E1711E6C398}" dt="2023-01-10T11:54:51.712" v="35" actId="13926"/>
        <pc:sldMkLst>
          <pc:docMk/>
          <pc:sldMk cId="40224846" sldId="260"/>
        </pc:sldMkLst>
        <pc:spChg chg="mod">
          <ac:chgData name="Erik Martin Lund" userId="82ab92e5-b32b-4352-9004-d91953c95f92" providerId="ADAL" clId="{3F553C1B-7806-4C1F-ABE7-8E1711E6C398}" dt="2023-01-10T11:54:51.712" v="35" actId="13926"/>
          <ac:spMkLst>
            <pc:docMk/>
            <pc:sldMk cId="40224846" sldId="260"/>
            <ac:spMk id="8" creationId="{00000000-0000-0000-0000-000000000000}"/>
          </ac:spMkLst>
        </pc:spChg>
      </pc:sldChg>
      <pc:sldChg chg="addSp delSp mod modNotesTx">
        <pc:chgData name="Erik Martin Lund" userId="82ab92e5-b32b-4352-9004-d91953c95f92" providerId="ADAL" clId="{3F553C1B-7806-4C1F-ABE7-8E1711E6C398}" dt="2023-01-10T12:10:29.777" v="398" actId="21"/>
        <pc:sldMkLst>
          <pc:docMk/>
          <pc:sldMk cId="227127658" sldId="303"/>
        </pc:sldMkLst>
        <pc:spChg chg="add del">
          <ac:chgData name="Erik Martin Lund" userId="82ab92e5-b32b-4352-9004-d91953c95f92" providerId="ADAL" clId="{3F553C1B-7806-4C1F-ABE7-8E1711E6C398}" dt="2023-01-10T12:10:29.777" v="398" actId="21"/>
          <ac:spMkLst>
            <pc:docMk/>
            <pc:sldMk cId="227127658" sldId="303"/>
            <ac:spMk id="23" creationId="{00000000-0000-0000-0000-000000000000}"/>
          </ac:spMkLst>
        </pc:spChg>
      </pc:sldChg>
      <pc:sldChg chg="mod modShow">
        <pc:chgData name="Erik Martin Lund" userId="82ab92e5-b32b-4352-9004-d91953c95f92" providerId="ADAL" clId="{3F553C1B-7806-4C1F-ABE7-8E1711E6C398}" dt="2023-01-19T13:30:08.245" v="869" actId="729"/>
        <pc:sldMkLst>
          <pc:docMk/>
          <pc:sldMk cId="606461286" sldId="305"/>
        </pc:sldMkLst>
      </pc:sldChg>
      <pc:sldChg chg="modNotesTx">
        <pc:chgData name="Erik Martin Lund" userId="82ab92e5-b32b-4352-9004-d91953c95f92" providerId="ADAL" clId="{3F553C1B-7806-4C1F-ABE7-8E1711E6C398}" dt="2023-01-19T13:35:32.455" v="870" actId="113"/>
        <pc:sldMkLst>
          <pc:docMk/>
          <pc:sldMk cId="3930033375" sldId="307"/>
        </pc:sldMkLst>
      </pc:sldChg>
      <pc:sldChg chg="mod modShow modNotesTx">
        <pc:chgData name="Erik Martin Lund" userId="82ab92e5-b32b-4352-9004-d91953c95f92" providerId="ADAL" clId="{3F553C1B-7806-4C1F-ABE7-8E1711E6C398}" dt="2023-01-17T15:46:08.410" v="808" actId="20577"/>
        <pc:sldMkLst>
          <pc:docMk/>
          <pc:sldMk cId="1757202835" sldId="309"/>
        </pc:sldMkLst>
      </pc:sldChg>
      <pc:sldChg chg="mod modShow">
        <pc:chgData name="Erik Martin Lund" userId="82ab92e5-b32b-4352-9004-d91953c95f92" providerId="ADAL" clId="{3F553C1B-7806-4C1F-ABE7-8E1711E6C398}" dt="2023-01-17T16:01:40.300" v="819" actId="729"/>
        <pc:sldMkLst>
          <pc:docMk/>
          <pc:sldMk cId="2107344494" sldId="311"/>
        </pc:sldMkLst>
      </pc:sldChg>
      <pc:sldChg chg="modNotesTx">
        <pc:chgData name="Erik Martin Lund" userId="82ab92e5-b32b-4352-9004-d91953c95f92" providerId="ADAL" clId="{3F553C1B-7806-4C1F-ABE7-8E1711E6C398}" dt="2023-01-22T17:15:08.189" v="1235" actId="113"/>
        <pc:sldMkLst>
          <pc:docMk/>
          <pc:sldMk cId="3181219021" sldId="316"/>
        </pc:sldMkLst>
      </pc:sldChg>
      <pc:sldChg chg="mod modShow">
        <pc:chgData name="Erik Martin Lund" userId="82ab92e5-b32b-4352-9004-d91953c95f92" providerId="ADAL" clId="{3F553C1B-7806-4C1F-ABE7-8E1711E6C398}" dt="2023-01-17T16:22:46.668" v="822" actId="729"/>
        <pc:sldMkLst>
          <pc:docMk/>
          <pc:sldMk cId="4158312878" sldId="319"/>
        </pc:sldMkLst>
      </pc:sldChg>
      <pc:sldChg chg="modSp mod">
        <pc:chgData name="Erik Martin Lund" userId="82ab92e5-b32b-4352-9004-d91953c95f92" providerId="ADAL" clId="{3F553C1B-7806-4C1F-ABE7-8E1711E6C398}" dt="2023-01-17T16:14:25.078" v="821" actId="113"/>
        <pc:sldMkLst>
          <pc:docMk/>
          <pc:sldMk cId="1788263396" sldId="322"/>
        </pc:sldMkLst>
        <pc:spChg chg="mod">
          <ac:chgData name="Erik Martin Lund" userId="82ab92e5-b32b-4352-9004-d91953c95f92" providerId="ADAL" clId="{3F553C1B-7806-4C1F-ABE7-8E1711E6C398}" dt="2023-01-17T16:14:25.078" v="821" actId="113"/>
          <ac:spMkLst>
            <pc:docMk/>
            <pc:sldMk cId="1788263396" sldId="322"/>
            <ac:spMk id="6" creationId="{00000000-0000-0000-0000-000000000000}"/>
          </ac:spMkLst>
        </pc:spChg>
      </pc:sldChg>
      <pc:sldChg chg="modNotesTx">
        <pc:chgData name="Erik Martin Lund" userId="82ab92e5-b32b-4352-9004-d91953c95f92" providerId="ADAL" clId="{3F553C1B-7806-4C1F-ABE7-8E1711E6C398}" dt="2023-01-22T18:16:29.355" v="1240" actId="400"/>
        <pc:sldMkLst>
          <pc:docMk/>
          <pc:sldMk cId="1420743712" sldId="329"/>
        </pc:sldMkLst>
      </pc:sldChg>
      <pc:sldChg chg="modNotesTx">
        <pc:chgData name="Erik Martin Lund" userId="82ab92e5-b32b-4352-9004-d91953c95f92" providerId="ADAL" clId="{3F553C1B-7806-4C1F-ABE7-8E1711E6C398}" dt="2023-01-23T13:02:27.259" v="1320" actId="20577"/>
        <pc:sldMkLst>
          <pc:docMk/>
          <pc:sldMk cId="1039114735" sldId="331"/>
        </pc:sldMkLst>
      </pc:sldChg>
      <pc:sldChg chg="addSp delSp modSp mod modAnim modNotesTx">
        <pc:chgData name="Erik Martin Lund" userId="82ab92e5-b32b-4352-9004-d91953c95f92" providerId="ADAL" clId="{3F553C1B-7806-4C1F-ABE7-8E1711E6C398}" dt="2023-01-22T17:42:54.605" v="1236" actId="400"/>
        <pc:sldMkLst>
          <pc:docMk/>
          <pc:sldMk cId="617819299" sldId="358"/>
        </pc:sldMkLst>
        <pc:spChg chg="add del mod">
          <ac:chgData name="Erik Martin Lund" userId="82ab92e5-b32b-4352-9004-d91953c95f92" providerId="ADAL" clId="{3F553C1B-7806-4C1F-ABE7-8E1711E6C398}" dt="2023-01-18T10:40:32.122" v="825"/>
          <ac:spMkLst>
            <pc:docMk/>
            <pc:sldMk cId="617819299" sldId="358"/>
            <ac:spMk id="9" creationId="{FD6D7762-C021-4E62-A186-C670C1779D08}"/>
          </ac:spMkLst>
        </pc:spChg>
        <pc:spChg chg="add mod">
          <ac:chgData name="Erik Martin Lund" userId="82ab92e5-b32b-4352-9004-d91953c95f92" providerId="ADAL" clId="{3F553C1B-7806-4C1F-ABE7-8E1711E6C398}" dt="2023-01-18T10:40:54.497" v="829" actId="1076"/>
          <ac:spMkLst>
            <pc:docMk/>
            <pc:sldMk cId="617819299" sldId="358"/>
            <ac:spMk id="10" creationId="{F68D7CB0-3EB5-4A9B-887E-324C43FA46E4}"/>
          </ac:spMkLst>
        </pc:spChg>
        <pc:spChg chg="add mod">
          <ac:chgData name="Erik Martin Lund" userId="82ab92e5-b32b-4352-9004-d91953c95f92" providerId="ADAL" clId="{3F553C1B-7806-4C1F-ABE7-8E1711E6C398}" dt="2023-01-18T10:40:54.497" v="829" actId="1076"/>
          <ac:spMkLst>
            <pc:docMk/>
            <pc:sldMk cId="617819299" sldId="358"/>
            <ac:spMk id="11" creationId="{8502B340-9E1B-432C-80A9-4C20EA090847}"/>
          </ac:spMkLst>
        </pc:spChg>
      </pc:sldChg>
      <pc:sldChg chg="modNotesTx">
        <pc:chgData name="Erik Martin Lund" userId="82ab92e5-b32b-4352-9004-d91953c95f92" providerId="ADAL" clId="{3F553C1B-7806-4C1F-ABE7-8E1711E6C398}" dt="2023-01-23T08:01:39.297" v="1241" actId="113"/>
        <pc:sldMkLst>
          <pc:docMk/>
          <pc:sldMk cId="1136329397" sldId="360"/>
        </pc:sldMkLst>
      </pc:sldChg>
      <pc:sldChg chg="modNotesTx">
        <pc:chgData name="Erik Martin Lund" userId="82ab92e5-b32b-4352-9004-d91953c95f92" providerId="ADAL" clId="{3F553C1B-7806-4C1F-ABE7-8E1711E6C398}" dt="2023-01-22T18:11:52.659" v="1239" actId="20577"/>
        <pc:sldMkLst>
          <pc:docMk/>
          <pc:sldMk cId="2513813940" sldId="366"/>
        </pc:sldMkLst>
      </pc:sldChg>
      <pc:sldChg chg="modSp mod modShow modNotesTx">
        <pc:chgData name="Erik Martin Lund" userId="82ab92e5-b32b-4352-9004-d91953c95f92" providerId="ADAL" clId="{3F553C1B-7806-4C1F-ABE7-8E1711E6C398}" dt="2023-01-20T14:34:53.567" v="1056" actId="729"/>
        <pc:sldMkLst>
          <pc:docMk/>
          <pc:sldMk cId="263452590" sldId="367"/>
        </pc:sldMkLst>
        <pc:spChg chg="mod">
          <ac:chgData name="Erik Martin Lund" userId="82ab92e5-b32b-4352-9004-d91953c95f92" providerId="ADAL" clId="{3F553C1B-7806-4C1F-ABE7-8E1711E6C398}" dt="2023-01-20T14:05:24.032" v="1052" actId="20577"/>
          <ac:spMkLst>
            <pc:docMk/>
            <pc:sldMk cId="263452590" sldId="367"/>
            <ac:spMk id="3" creationId="{00000000-0000-0000-0000-000000000000}"/>
          </ac:spMkLst>
        </pc:spChg>
      </pc:sldChg>
      <pc:sldChg chg="modSp mod modNotesTx">
        <pc:chgData name="Erik Martin Lund" userId="82ab92e5-b32b-4352-9004-d91953c95f92" providerId="ADAL" clId="{3F553C1B-7806-4C1F-ABE7-8E1711E6C398}" dt="2023-01-23T08:49:42.616" v="1282" actId="113"/>
        <pc:sldMkLst>
          <pc:docMk/>
          <pc:sldMk cId="3780496944" sldId="368"/>
        </pc:sldMkLst>
        <pc:spChg chg="mod">
          <ac:chgData name="Erik Martin Lund" userId="82ab92e5-b32b-4352-9004-d91953c95f92" providerId="ADAL" clId="{3F553C1B-7806-4C1F-ABE7-8E1711E6C398}" dt="2023-01-20T14:35:17.760" v="1062" actId="20577"/>
          <ac:spMkLst>
            <pc:docMk/>
            <pc:sldMk cId="3780496944" sldId="368"/>
            <ac:spMk id="8" creationId="{00000000-0000-0000-0000-000000000000}"/>
          </ac:spMkLst>
        </pc:spChg>
      </pc:sldChg>
      <pc:sldChg chg="modSp mod">
        <pc:chgData name="Erik Martin Lund" userId="82ab92e5-b32b-4352-9004-d91953c95f92" providerId="ADAL" clId="{3F553C1B-7806-4C1F-ABE7-8E1711E6C398}" dt="2023-01-17T10:53:03.587" v="777" actId="20577"/>
        <pc:sldMkLst>
          <pc:docMk/>
          <pc:sldMk cId="1351661065" sldId="374"/>
        </pc:sldMkLst>
        <pc:spChg chg="mod">
          <ac:chgData name="Erik Martin Lund" userId="82ab92e5-b32b-4352-9004-d91953c95f92" providerId="ADAL" clId="{3F553C1B-7806-4C1F-ABE7-8E1711E6C398}" dt="2023-01-17T10:53:03.587" v="777" actId="20577"/>
          <ac:spMkLst>
            <pc:docMk/>
            <pc:sldMk cId="1351661065" sldId="374"/>
            <ac:spMk id="9" creationId="{00000000-0000-0000-0000-000000000000}"/>
          </ac:spMkLst>
        </pc:spChg>
      </pc:sldChg>
      <pc:sldChg chg="modNotesTx">
        <pc:chgData name="Erik Martin Lund" userId="82ab92e5-b32b-4352-9004-d91953c95f92" providerId="ADAL" clId="{3F553C1B-7806-4C1F-ABE7-8E1711E6C398}" dt="2023-01-17T15:41:10.446" v="805" actId="20577"/>
        <pc:sldMkLst>
          <pc:docMk/>
          <pc:sldMk cId="890541502" sldId="386"/>
        </pc:sldMkLst>
      </pc:sldChg>
      <pc:sldChg chg="modSp mod">
        <pc:chgData name="Erik Martin Lund" userId="82ab92e5-b32b-4352-9004-d91953c95f92" providerId="ADAL" clId="{3F553C1B-7806-4C1F-ABE7-8E1711E6C398}" dt="2023-01-16T12:16:19.266" v="773" actId="20577"/>
        <pc:sldMkLst>
          <pc:docMk/>
          <pc:sldMk cId="792799306" sldId="388"/>
        </pc:sldMkLst>
        <pc:spChg chg="mod">
          <ac:chgData name="Erik Martin Lund" userId="82ab92e5-b32b-4352-9004-d91953c95f92" providerId="ADAL" clId="{3F553C1B-7806-4C1F-ABE7-8E1711E6C398}" dt="2023-01-16T12:16:19.266" v="773" actId="20577"/>
          <ac:spMkLst>
            <pc:docMk/>
            <pc:sldMk cId="792799306" sldId="388"/>
            <ac:spMk id="23" creationId="{00000000-0000-0000-0000-000000000000}"/>
          </ac:spMkLst>
        </pc:spChg>
      </pc:sldChg>
      <pc:sldChg chg="modSp mod modShow">
        <pc:chgData name="Erik Martin Lund" userId="82ab92e5-b32b-4352-9004-d91953c95f92" providerId="ADAL" clId="{3F553C1B-7806-4C1F-ABE7-8E1711E6C398}" dt="2023-01-17T10:49:28.244" v="775" actId="729"/>
        <pc:sldMkLst>
          <pc:docMk/>
          <pc:sldMk cId="4208696887" sldId="391"/>
        </pc:sldMkLst>
        <pc:spChg chg="mod">
          <ac:chgData name="Erik Martin Lund" userId="82ab92e5-b32b-4352-9004-d91953c95f92" providerId="ADAL" clId="{3F553C1B-7806-4C1F-ABE7-8E1711E6C398}" dt="2023-01-10T11:53:12.193" v="31" actId="20577"/>
          <ac:spMkLst>
            <pc:docMk/>
            <pc:sldMk cId="4208696887" sldId="391"/>
            <ac:spMk id="8" creationId="{00000000-0000-0000-0000-000000000000}"/>
          </ac:spMkLst>
        </pc:spChg>
      </pc:sldChg>
      <pc:sldChg chg="delSp modSp mod modNotesTx">
        <pc:chgData name="Erik Martin Lund" userId="82ab92e5-b32b-4352-9004-d91953c95f92" providerId="ADAL" clId="{3F553C1B-7806-4C1F-ABE7-8E1711E6C398}" dt="2023-01-17T15:57:49.500" v="818" actId="1076"/>
        <pc:sldMkLst>
          <pc:docMk/>
          <pc:sldMk cId="1371419026" sldId="395"/>
        </pc:sldMkLst>
        <pc:spChg chg="del">
          <ac:chgData name="Erik Martin Lund" userId="82ab92e5-b32b-4352-9004-d91953c95f92" providerId="ADAL" clId="{3F553C1B-7806-4C1F-ABE7-8E1711E6C398}" dt="2023-01-17T15:52:06.127" v="810" actId="478"/>
          <ac:spMkLst>
            <pc:docMk/>
            <pc:sldMk cId="1371419026" sldId="395"/>
            <ac:spMk id="9" creationId="{00000000-0000-0000-0000-000000000000}"/>
          </ac:spMkLst>
        </pc:spChg>
        <pc:picChg chg="mod">
          <ac:chgData name="Erik Martin Lund" userId="82ab92e5-b32b-4352-9004-d91953c95f92" providerId="ADAL" clId="{3F553C1B-7806-4C1F-ABE7-8E1711E6C398}" dt="2023-01-17T15:57:49.500" v="818" actId="1076"/>
          <ac:picMkLst>
            <pc:docMk/>
            <pc:sldMk cId="1371419026" sldId="395"/>
            <ac:picMk id="2" creationId="{00000000-0000-0000-0000-000000000000}"/>
          </ac:picMkLst>
        </pc:picChg>
        <pc:picChg chg="del">
          <ac:chgData name="Erik Martin Lund" userId="82ab92e5-b32b-4352-9004-d91953c95f92" providerId="ADAL" clId="{3F553C1B-7806-4C1F-ABE7-8E1711E6C398}" dt="2023-01-17T15:52:11.123" v="811" actId="478"/>
          <ac:picMkLst>
            <pc:docMk/>
            <pc:sldMk cId="1371419026" sldId="395"/>
            <ac:picMk id="4" creationId="{00000000-0000-0000-0000-000000000000}"/>
          </ac:picMkLst>
        </pc:picChg>
        <pc:picChg chg="del mod">
          <ac:chgData name="Erik Martin Lund" userId="82ab92e5-b32b-4352-9004-d91953c95f92" providerId="ADAL" clId="{3F553C1B-7806-4C1F-ABE7-8E1711E6C398}" dt="2023-01-17T15:54:22.840" v="814" actId="478"/>
          <ac:picMkLst>
            <pc:docMk/>
            <pc:sldMk cId="1371419026" sldId="395"/>
            <ac:picMk id="11" creationId="{00000000-0000-0000-0000-000000000000}"/>
          </ac:picMkLst>
        </pc:picChg>
      </pc:sldChg>
      <pc:sldChg chg="modSp mod modNotesTx">
        <pc:chgData name="Erik Martin Lund" userId="82ab92e5-b32b-4352-9004-d91953c95f92" providerId="ADAL" clId="{3F553C1B-7806-4C1F-ABE7-8E1711E6C398}" dt="2023-01-16T12:04:43.041" v="573" actId="1035"/>
        <pc:sldMkLst>
          <pc:docMk/>
          <pc:sldMk cId="2599503198" sldId="402"/>
        </pc:sldMkLst>
        <pc:spChg chg="mod">
          <ac:chgData name="Erik Martin Lund" userId="82ab92e5-b32b-4352-9004-d91953c95f92" providerId="ADAL" clId="{3F553C1B-7806-4C1F-ABE7-8E1711E6C398}" dt="2023-01-16T12:04:43.041" v="573" actId="1035"/>
          <ac:spMkLst>
            <pc:docMk/>
            <pc:sldMk cId="2599503198" sldId="402"/>
            <ac:spMk id="12" creationId="{00000000-0000-0000-0000-000000000000}"/>
          </ac:spMkLst>
        </pc:spChg>
        <pc:picChg chg="mod">
          <ac:chgData name="Erik Martin Lund" userId="82ab92e5-b32b-4352-9004-d91953c95f92" providerId="ADAL" clId="{3F553C1B-7806-4C1F-ABE7-8E1711E6C398}" dt="2023-01-16T12:04:13.364" v="534" actId="14100"/>
          <ac:picMkLst>
            <pc:docMk/>
            <pc:sldMk cId="2599503198" sldId="402"/>
            <ac:picMk id="3" creationId="{00000000-0000-0000-0000-000000000000}"/>
          </ac:picMkLst>
        </pc:picChg>
      </pc:sldChg>
      <pc:sldChg chg="modSp mod modNotesTx">
        <pc:chgData name="Erik Martin Lund" userId="82ab92e5-b32b-4352-9004-d91953c95f92" providerId="ADAL" clId="{3F553C1B-7806-4C1F-ABE7-8E1711E6C398}" dt="2023-01-23T18:41:32.066" v="1334" actId="20577"/>
        <pc:sldMkLst>
          <pc:docMk/>
          <pc:sldMk cId="359906197" sldId="409"/>
        </pc:sldMkLst>
        <pc:spChg chg="mod">
          <ac:chgData name="Erik Martin Lund" userId="82ab92e5-b32b-4352-9004-d91953c95f92" providerId="ADAL" clId="{3F553C1B-7806-4C1F-ABE7-8E1711E6C398}" dt="2023-01-23T18:41:32.066" v="1334" actId="20577"/>
          <ac:spMkLst>
            <pc:docMk/>
            <pc:sldMk cId="359906197" sldId="409"/>
            <ac:spMk id="10" creationId="{00000000-0000-0000-0000-000000000000}"/>
          </ac:spMkLst>
        </pc:spChg>
      </pc:sldChg>
      <pc:sldChg chg="modSp mod">
        <pc:chgData name="Erik Martin Lund" userId="82ab92e5-b32b-4352-9004-d91953c95f92" providerId="ADAL" clId="{3F553C1B-7806-4C1F-ABE7-8E1711E6C398}" dt="2023-01-23T18:41:48.992" v="1335" actId="20577"/>
        <pc:sldMkLst>
          <pc:docMk/>
          <pc:sldMk cId="3787090490" sldId="410"/>
        </pc:sldMkLst>
        <pc:spChg chg="mod">
          <ac:chgData name="Erik Martin Lund" userId="82ab92e5-b32b-4352-9004-d91953c95f92" providerId="ADAL" clId="{3F553C1B-7806-4C1F-ABE7-8E1711E6C398}" dt="2023-01-23T18:41:48.992" v="1335" actId="20577"/>
          <ac:spMkLst>
            <pc:docMk/>
            <pc:sldMk cId="3787090490" sldId="410"/>
            <ac:spMk id="10" creationId="{00000000-0000-0000-0000-000000000000}"/>
          </ac:spMkLst>
        </pc:spChg>
      </pc:sldChg>
      <pc:sldChg chg="modSp mod modNotesTx">
        <pc:chgData name="Erik Martin Lund" userId="82ab92e5-b32b-4352-9004-d91953c95f92" providerId="ADAL" clId="{3F553C1B-7806-4C1F-ABE7-8E1711E6C398}" dt="2023-01-23T13:05:45.005" v="1322" actId="113"/>
        <pc:sldMkLst>
          <pc:docMk/>
          <pc:sldMk cId="594970338" sldId="416"/>
        </pc:sldMkLst>
        <pc:spChg chg="mod">
          <ac:chgData name="Erik Martin Lund" userId="82ab92e5-b32b-4352-9004-d91953c95f92" providerId="ADAL" clId="{3F553C1B-7806-4C1F-ABE7-8E1711E6C398}" dt="2023-01-23T13:05:45.005" v="1322" actId="113"/>
          <ac:spMkLst>
            <pc:docMk/>
            <pc:sldMk cId="594970338" sldId="416"/>
            <ac:spMk id="8" creationId="{00000000-0000-0000-0000-000000000000}"/>
          </ac:spMkLst>
        </pc:spChg>
      </pc:sldChg>
      <pc:sldChg chg="modSp mod">
        <pc:chgData name="Erik Martin Lund" userId="82ab92e5-b32b-4352-9004-d91953c95f92" providerId="ADAL" clId="{3F553C1B-7806-4C1F-ABE7-8E1711E6C398}" dt="2023-01-20T11:55:17.985" v="959" actId="20577"/>
        <pc:sldMkLst>
          <pc:docMk/>
          <pc:sldMk cId="2624214110" sldId="417"/>
        </pc:sldMkLst>
        <pc:spChg chg="mod">
          <ac:chgData name="Erik Martin Lund" userId="82ab92e5-b32b-4352-9004-d91953c95f92" providerId="ADAL" clId="{3F553C1B-7806-4C1F-ABE7-8E1711E6C398}" dt="2023-01-20T11:55:17.985" v="959" actId="20577"/>
          <ac:spMkLst>
            <pc:docMk/>
            <pc:sldMk cId="2624214110" sldId="417"/>
            <ac:spMk id="8" creationId="{00000000-0000-0000-0000-000000000000}"/>
          </ac:spMkLst>
        </pc:spChg>
      </pc:sldChg>
      <pc:sldChg chg="modNotesTx">
        <pc:chgData name="Erik Martin Lund" userId="82ab92e5-b32b-4352-9004-d91953c95f92" providerId="ADAL" clId="{3F553C1B-7806-4C1F-ABE7-8E1711E6C398}" dt="2023-01-20T11:58:16.899" v="960" actId="33524"/>
        <pc:sldMkLst>
          <pc:docMk/>
          <pc:sldMk cId="2073406139" sldId="420"/>
        </pc:sldMkLst>
      </pc:sldChg>
      <pc:sldChg chg="modSp mod ord modNotesTx">
        <pc:chgData name="Erik Martin Lund" userId="82ab92e5-b32b-4352-9004-d91953c95f92" providerId="ADAL" clId="{3F553C1B-7806-4C1F-ABE7-8E1711E6C398}" dt="2023-01-23T18:40:55.696" v="1330" actId="21"/>
        <pc:sldMkLst>
          <pc:docMk/>
          <pc:sldMk cId="453315353" sldId="422"/>
        </pc:sldMkLst>
        <pc:spChg chg="mod">
          <ac:chgData name="Erik Martin Lund" userId="82ab92e5-b32b-4352-9004-d91953c95f92" providerId="ADAL" clId="{3F553C1B-7806-4C1F-ABE7-8E1711E6C398}" dt="2023-01-23T18:40:55.696" v="1330" actId="21"/>
          <ac:spMkLst>
            <pc:docMk/>
            <pc:sldMk cId="453315353" sldId="422"/>
            <ac:spMk id="6" creationId="{00000000-0000-0000-0000-000000000000}"/>
          </ac:spMkLst>
        </pc:spChg>
      </pc:sldChg>
      <pc:sldChg chg="modSp mod modNotesTx">
        <pc:chgData name="Erik Martin Lund" userId="82ab92e5-b32b-4352-9004-d91953c95f92" providerId="ADAL" clId="{3F553C1B-7806-4C1F-ABE7-8E1711E6C398}" dt="2023-01-23T18:41:14.725" v="1333"/>
        <pc:sldMkLst>
          <pc:docMk/>
          <pc:sldMk cId="1124038102" sldId="423"/>
        </pc:sldMkLst>
        <pc:spChg chg="mod">
          <ac:chgData name="Erik Martin Lund" userId="82ab92e5-b32b-4352-9004-d91953c95f92" providerId="ADAL" clId="{3F553C1B-7806-4C1F-ABE7-8E1711E6C398}" dt="2023-01-23T18:41:14.725" v="1333"/>
          <ac:spMkLst>
            <pc:docMk/>
            <pc:sldMk cId="1124038102" sldId="423"/>
            <ac:spMk id="6" creationId="{00000000-0000-0000-0000-000000000000}"/>
          </ac:spMkLst>
        </pc:spChg>
        <pc:spChg chg="mod">
          <ac:chgData name="Erik Martin Lund" userId="82ab92e5-b32b-4352-9004-d91953c95f92" providerId="ADAL" clId="{3F553C1B-7806-4C1F-ABE7-8E1711E6C398}" dt="2023-01-23T18:41:01.499" v="1332" actId="1076"/>
          <ac:spMkLst>
            <pc:docMk/>
            <pc:sldMk cId="1124038102" sldId="423"/>
            <ac:spMk id="9" creationId="{00000000-0000-0000-0000-000000000000}"/>
          </ac:spMkLst>
        </pc:spChg>
      </pc:sldChg>
      <pc:sldChg chg="mod modShow">
        <pc:chgData name="Erik Martin Lund" userId="82ab92e5-b32b-4352-9004-d91953c95f92" providerId="ADAL" clId="{3F553C1B-7806-4C1F-ABE7-8E1711E6C398}" dt="2023-01-18T12:45:12.975" v="839" actId="729"/>
        <pc:sldMkLst>
          <pc:docMk/>
          <pc:sldMk cId="1861197144" sldId="424"/>
        </pc:sldMkLst>
      </pc:sldChg>
      <pc:sldChg chg="modSp mod modNotesTx">
        <pc:chgData name="Erik Martin Lund" userId="82ab92e5-b32b-4352-9004-d91953c95f92" providerId="ADAL" clId="{3F553C1B-7806-4C1F-ABE7-8E1711E6C398}" dt="2023-01-23T12:55:27.843" v="1318" actId="113"/>
        <pc:sldMkLst>
          <pc:docMk/>
          <pc:sldMk cId="1492067757" sldId="425"/>
        </pc:sldMkLst>
        <pc:spChg chg="mod">
          <ac:chgData name="Erik Martin Lund" userId="82ab92e5-b32b-4352-9004-d91953c95f92" providerId="ADAL" clId="{3F553C1B-7806-4C1F-ABE7-8E1711E6C398}" dt="2023-01-23T08:39:09.098" v="1245" actId="6549"/>
          <ac:spMkLst>
            <pc:docMk/>
            <pc:sldMk cId="1492067757" sldId="425"/>
            <ac:spMk id="12" creationId="{00000000-0000-0000-0000-000000000000}"/>
          </ac:spMkLst>
        </pc:spChg>
      </pc:sldChg>
      <pc:sldChg chg="mod modShow">
        <pc:chgData name="Erik Martin Lund" userId="82ab92e5-b32b-4352-9004-d91953c95f92" providerId="ADAL" clId="{3F553C1B-7806-4C1F-ABE7-8E1711E6C398}" dt="2023-01-20T10:29:10.752" v="871" actId="729"/>
        <pc:sldMkLst>
          <pc:docMk/>
          <pc:sldMk cId="2865677417" sldId="426"/>
        </pc:sldMkLst>
      </pc:sldChg>
      <pc:sldChg chg="modSp mod modNotesTx">
        <pc:chgData name="Erik Martin Lund" userId="82ab92e5-b32b-4352-9004-d91953c95f92" providerId="ADAL" clId="{3F553C1B-7806-4C1F-ABE7-8E1711E6C398}" dt="2023-01-23T09:49:47.927" v="1308" actId="20577"/>
        <pc:sldMkLst>
          <pc:docMk/>
          <pc:sldMk cId="577365965" sldId="428"/>
        </pc:sldMkLst>
        <pc:spChg chg="mod">
          <ac:chgData name="Erik Martin Lund" userId="82ab92e5-b32b-4352-9004-d91953c95f92" providerId="ADAL" clId="{3F553C1B-7806-4C1F-ABE7-8E1711E6C398}" dt="2023-01-20T16:12:07.398" v="1204" actId="20577"/>
          <ac:spMkLst>
            <pc:docMk/>
            <pc:sldMk cId="577365965" sldId="428"/>
            <ac:spMk id="9" creationId="{00000000-0000-0000-0000-000000000000}"/>
          </ac:spMkLst>
        </pc:spChg>
      </pc:sldChg>
      <pc:sldChg chg="mod modShow">
        <pc:chgData name="Erik Martin Lund" userId="82ab92e5-b32b-4352-9004-d91953c95f92" providerId="ADAL" clId="{3F553C1B-7806-4C1F-ABE7-8E1711E6C398}" dt="2023-01-18T12:51:03.119" v="842" actId="729"/>
        <pc:sldMkLst>
          <pc:docMk/>
          <pc:sldMk cId="3162225189" sldId="430"/>
        </pc:sldMkLst>
      </pc:sldChg>
      <pc:sldChg chg="modNotesTx">
        <pc:chgData name="Erik Martin Lund" userId="82ab92e5-b32b-4352-9004-d91953c95f92" providerId="ADAL" clId="{3F553C1B-7806-4C1F-ABE7-8E1711E6C398}" dt="2023-01-23T11:54:19.101" v="1314" actId="113"/>
        <pc:sldMkLst>
          <pc:docMk/>
          <pc:sldMk cId="478321906" sldId="434"/>
        </pc:sldMkLst>
      </pc:sldChg>
      <pc:sldChg chg="mod modShow">
        <pc:chgData name="Erik Martin Lund" userId="82ab92e5-b32b-4352-9004-d91953c95f92" providerId="ADAL" clId="{3F553C1B-7806-4C1F-ABE7-8E1711E6C398}" dt="2023-01-18T10:45:10.612" v="831" actId="729"/>
        <pc:sldMkLst>
          <pc:docMk/>
          <pc:sldMk cId="4169013752" sldId="435"/>
        </pc:sldMkLst>
      </pc:sldChg>
      <pc:sldChg chg="modSp mod modShow">
        <pc:chgData name="Erik Martin Lund" userId="82ab92e5-b32b-4352-9004-d91953c95f92" providerId="ADAL" clId="{3F553C1B-7806-4C1F-ABE7-8E1711E6C398}" dt="2023-01-23T18:38:31.495" v="1326" actId="729"/>
        <pc:sldMkLst>
          <pc:docMk/>
          <pc:sldMk cId="1009360336" sldId="437"/>
        </pc:sldMkLst>
        <pc:spChg chg="mod">
          <ac:chgData name="Erik Martin Lund" userId="82ab92e5-b32b-4352-9004-d91953c95f92" providerId="ADAL" clId="{3F553C1B-7806-4C1F-ABE7-8E1711E6C398}" dt="2023-01-18T12:51:50.485" v="843" actId="20577"/>
          <ac:spMkLst>
            <pc:docMk/>
            <pc:sldMk cId="1009360336" sldId="437"/>
            <ac:spMk id="3" creationId="{00000000-0000-0000-0000-000000000000}"/>
          </ac:spMkLst>
        </pc:spChg>
      </pc:sldChg>
      <pc:sldChg chg="modSp mod">
        <pc:chgData name="Erik Martin Lund" userId="82ab92e5-b32b-4352-9004-d91953c95f92" providerId="ADAL" clId="{3F553C1B-7806-4C1F-ABE7-8E1711E6C398}" dt="2023-01-20T16:57:16.937" v="1224" actId="20577"/>
        <pc:sldMkLst>
          <pc:docMk/>
          <pc:sldMk cId="4268906865" sldId="439"/>
        </pc:sldMkLst>
        <pc:spChg chg="mod">
          <ac:chgData name="Erik Martin Lund" userId="82ab92e5-b32b-4352-9004-d91953c95f92" providerId="ADAL" clId="{3F553C1B-7806-4C1F-ABE7-8E1711E6C398}" dt="2023-01-20T16:57:16.937" v="1224" actId="20577"/>
          <ac:spMkLst>
            <pc:docMk/>
            <pc:sldMk cId="4268906865" sldId="439"/>
            <ac:spMk id="3" creationId="{00000000-0000-0000-0000-000000000000}"/>
          </ac:spMkLst>
        </pc:spChg>
        <pc:spChg chg="mod">
          <ac:chgData name="Erik Martin Lund" userId="82ab92e5-b32b-4352-9004-d91953c95f92" providerId="ADAL" clId="{3F553C1B-7806-4C1F-ABE7-8E1711E6C398}" dt="2023-01-20T14:35:29.375" v="1075" actId="20577"/>
          <ac:spMkLst>
            <pc:docMk/>
            <pc:sldMk cId="4268906865" sldId="439"/>
            <ac:spMk id="8" creationId="{00000000-0000-0000-0000-000000000000}"/>
          </ac:spMkLst>
        </pc:spChg>
      </pc:sldChg>
      <pc:sldChg chg="modSp">
        <pc:chgData name="Erik Martin Lund" userId="82ab92e5-b32b-4352-9004-d91953c95f92" providerId="ADAL" clId="{3F553C1B-7806-4C1F-ABE7-8E1711E6C398}" dt="2023-01-18T13:39:31.789" v="868" actId="1038"/>
        <pc:sldMkLst>
          <pc:docMk/>
          <pc:sldMk cId="3426215726" sldId="443"/>
        </pc:sldMkLst>
        <pc:picChg chg="mod">
          <ac:chgData name="Erik Martin Lund" userId="82ab92e5-b32b-4352-9004-d91953c95f92" providerId="ADAL" clId="{3F553C1B-7806-4C1F-ABE7-8E1711E6C398}" dt="2023-01-18T13:39:31.789" v="868" actId="1038"/>
          <ac:picMkLst>
            <pc:docMk/>
            <pc:sldMk cId="3426215726" sldId="443"/>
            <ac:picMk id="10" creationId="{00000000-0000-0000-0000-000000000000}"/>
          </ac:picMkLst>
        </pc:picChg>
      </pc:sldChg>
      <pc:sldChg chg="modSp mod">
        <pc:chgData name="Erik Martin Lund" userId="82ab92e5-b32b-4352-9004-d91953c95f92" providerId="ADAL" clId="{3F553C1B-7806-4C1F-ABE7-8E1711E6C398}" dt="2023-01-18T13:32:52.839" v="863" actId="20577"/>
        <pc:sldMkLst>
          <pc:docMk/>
          <pc:sldMk cId="1038249043" sldId="444"/>
        </pc:sldMkLst>
        <pc:spChg chg="mod">
          <ac:chgData name="Erik Martin Lund" userId="82ab92e5-b32b-4352-9004-d91953c95f92" providerId="ADAL" clId="{3F553C1B-7806-4C1F-ABE7-8E1711E6C398}" dt="2023-01-18T13:32:52.839" v="863" actId="20577"/>
          <ac:spMkLst>
            <pc:docMk/>
            <pc:sldMk cId="1038249043" sldId="444"/>
            <ac:spMk id="8" creationId="{00000000-0000-0000-0000-000000000000}"/>
          </ac:spMkLst>
        </pc:spChg>
      </pc:sldChg>
      <pc:sldChg chg="modSp mod">
        <pc:chgData name="Erik Martin Lund" userId="82ab92e5-b32b-4352-9004-d91953c95f92" providerId="ADAL" clId="{3F553C1B-7806-4C1F-ABE7-8E1711E6C398}" dt="2023-01-22T17:55:05.533" v="1238" actId="20577"/>
        <pc:sldMkLst>
          <pc:docMk/>
          <pc:sldMk cId="3226096020" sldId="445"/>
        </pc:sldMkLst>
        <pc:spChg chg="mod">
          <ac:chgData name="Erik Martin Lund" userId="82ab92e5-b32b-4352-9004-d91953c95f92" providerId="ADAL" clId="{3F553C1B-7806-4C1F-ABE7-8E1711E6C398}" dt="2023-01-22T17:55:05.533" v="1238" actId="20577"/>
          <ac:spMkLst>
            <pc:docMk/>
            <pc:sldMk cId="3226096020" sldId="445"/>
            <ac:spMk id="2" creationId="{00000000-0000-0000-0000-000000000000}"/>
          </ac:spMkLst>
        </pc:spChg>
      </pc:sldChg>
      <pc:sldChg chg="modSp mod modShow">
        <pc:chgData name="Erik Martin Lund" userId="82ab92e5-b32b-4352-9004-d91953c95f92" providerId="ADAL" clId="{3F553C1B-7806-4C1F-ABE7-8E1711E6C398}" dt="2023-01-16T12:01:04.307" v="533" actId="20577"/>
        <pc:sldMkLst>
          <pc:docMk/>
          <pc:sldMk cId="3986844654" sldId="448"/>
        </pc:sldMkLst>
        <pc:spChg chg="mod">
          <ac:chgData name="Erik Martin Lund" userId="82ab92e5-b32b-4352-9004-d91953c95f92" providerId="ADAL" clId="{3F553C1B-7806-4C1F-ABE7-8E1711E6C398}" dt="2023-01-16T12:01:04.307" v="533" actId="20577"/>
          <ac:spMkLst>
            <pc:docMk/>
            <pc:sldMk cId="3986844654" sldId="448"/>
            <ac:spMk id="10" creationId="{00000000-0000-0000-0000-000000000000}"/>
          </ac:spMkLst>
        </pc:spChg>
      </pc:sldChg>
      <pc:sldChg chg="modSp mod modNotesTx">
        <pc:chgData name="Erik Martin Lund" userId="82ab92e5-b32b-4352-9004-d91953c95f92" providerId="ADAL" clId="{3F553C1B-7806-4C1F-ABE7-8E1711E6C398}" dt="2023-01-17T11:05:11.376" v="803" actId="207"/>
        <pc:sldMkLst>
          <pc:docMk/>
          <pc:sldMk cId="2778697052" sldId="449"/>
        </pc:sldMkLst>
        <pc:spChg chg="mod">
          <ac:chgData name="Erik Martin Lund" userId="82ab92e5-b32b-4352-9004-d91953c95f92" providerId="ADAL" clId="{3F553C1B-7806-4C1F-ABE7-8E1711E6C398}" dt="2023-01-17T11:05:11.376" v="803" actId="207"/>
          <ac:spMkLst>
            <pc:docMk/>
            <pc:sldMk cId="2778697052" sldId="449"/>
            <ac:spMk id="16" creationId="{00000000-0000-0000-0000-000000000000}"/>
          </ac:spMkLst>
        </pc:spChg>
      </pc:sldChg>
      <pc:sldChg chg="modNotesTx">
        <pc:chgData name="Erik Martin Lund" userId="82ab92e5-b32b-4352-9004-d91953c95f92" providerId="ADAL" clId="{3F553C1B-7806-4C1F-ABE7-8E1711E6C398}" dt="2023-01-17T16:48:52.093" v="823" actId="113"/>
        <pc:sldMkLst>
          <pc:docMk/>
          <pc:sldMk cId="3239859020" sldId="454"/>
        </pc:sldMkLst>
      </pc:sldChg>
      <pc:sldChg chg="add del mod modShow">
        <pc:chgData name="Erik Martin Lund" userId="82ab92e5-b32b-4352-9004-d91953c95f92" providerId="ADAL" clId="{3F553C1B-7806-4C1F-ABE7-8E1711E6C398}" dt="2023-01-18T12:50:38.081" v="841" actId="729"/>
        <pc:sldMkLst>
          <pc:docMk/>
          <pc:sldMk cId="1323088913" sldId="456"/>
        </pc:sldMkLst>
      </pc:sldChg>
      <pc:sldChg chg="modNotesTx">
        <pc:chgData name="Erik Martin Lund" userId="82ab92e5-b32b-4352-9004-d91953c95f92" providerId="ADAL" clId="{3F553C1B-7806-4C1F-ABE7-8E1711E6C398}" dt="2023-01-23T13:12:50.242" v="1325" actId="113"/>
        <pc:sldMkLst>
          <pc:docMk/>
          <pc:sldMk cId="2573842221" sldId="458"/>
        </pc:sldMkLst>
      </pc:sldChg>
      <pc:sldChg chg="modNotesTx">
        <pc:chgData name="Erik Martin Lund" userId="82ab92e5-b32b-4352-9004-d91953c95f92" providerId="ADAL" clId="{3F553C1B-7806-4C1F-ABE7-8E1711E6C398}" dt="2023-01-23T12:45:06.339" v="1315" actId="113"/>
        <pc:sldMkLst>
          <pc:docMk/>
          <pc:sldMk cId="2008470237" sldId="460"/>
        </pc:sldMkLst>
      </pc:sldChg>
      <pc:sldChg chg="mod modShow">
        <pc:chgData name="Erik Martin Lund" userId="82ab92e5-b32b-4352-9004-d91953c95f92" providerId="ADAL" clId="{3F553C1B-7806-4C1F-ABE7-8E1711E6C398}" dt="2023-01-18T11:07:20.390" v="838" actId="729"/>
        <pc:sldMkLst>
          <pc:docMk/>
          <pc:sldMk cId="742852871" sldId="462"/>
        </pc:sldMkLst>
      </pc:sldChg>
      <pc:sldChg chg="modNotesTx">
        <pc:chgData name="Erik Martin Lund" userId="82ab92e5-b32b-4352-9004-d91953c95f92" providerId="ADAL" clId="{3F553C1B-7806-4C1F-ABE7-8E1711E6C398}" dt="2023-01-23T12:47:00.739" v="1316" actId="113"/>
        <pc:sldMkLst>
          <pc:docMk/>
          <pc:sldMk cId="3112456991" sldId="463"/>
        </pc:sldMkLst>
      </pc:sldChg>
      <pc:sldChg chg="modNotesTx">
        <pc:chgData name="Erik Martin Lund" userId="82ab92e5-b32b-4352-9004-d91953c95f92" providerId="ADAL" clId="{3F553C1B-7806-4C1F-ABE7-8E1711E6C398}" dt="2023-01-20T11:43:56.068" v="943" actId="33524"/>
        <pc:sldMkLst>
          <pc:docMk/>
          <pc:sldMk cId="2859754396" sldId="464"/>
        </pc:sldMkLst>
      </pc:sldChg>
      <pc:sldChg chg="mod modShow">
        <pc:chgData name="Erik Martin Lund" userId="82ab92e5-b32b-4352-9004-d91953c95f92" providerId="ADAL" clId="{3F553C1B-7806-4C1F-ABE7-8E1711E6C398}" dt="2023-01-18T13:09:21.281" v="844" actId="729"/>
        <pc:sldMkLst>
          <pc:docMk/>
          <pc:sldMk cId="585203225" sldId="465"/>
        </pc:sldMkLst>
      </pc:sldChg>
      <pc:sldChg chg="modSp mod modShow">
        <pc:chgData name="Erik Martin Lund" userId="82ab92e5-b32b-4352-9004-d91953c95f92" providerId="ADAL" clId="{3F553C1B-7806-4C1F-ABE7-8E1711E6C398}" dt="2023-01-20T14:26:45.500" v="1055" actId="729"/>
        <pc:sldMkLst>
          <pc:docMk/>
          <pc:sldMk cId="3419539831" sldId="466"/>
        </pc:sldMkLst>
        <pc:spChg chg="mod">
          <ac:chgData name="Erik Martin Lund" userId="82ab92e5-b32b-4352-9004-d91953c95f92" providerId="ADAL" clId="{3F553C1B-7806-4C1F-ABE7-8E1711E6C398}" dt="2023-01-20T14:24:15.069" v="1054" actId="1038"/>
          <ac:spMkLst>
            <pc:docMk/>
            <pc:sldMk cId="3419539831" sldId="466"/>
            <ac:spMk id="14" creationId="{00000000-0000-0000-0000-000000000000}"/>
          </ac:spMkLst>
        </pc:spChg>
      </pc:sldChg>
      <pc:sldChg chg="delSp mod modShow">
        <pc:chgData name="Erik Martin Lund" userId="82ab92e5-b32b-4352-9004-d91953c95f92" providerId="ADAL" clId="{3F553C1B-7806-4C1F-ABE7-8E1711E6C398}" dt="2023-01-18T10:40:44.449" v="827" actId="729"/>
        <pc:sldMkLst>
          <pc:docMk/>
          <pc:sldMk cId="1710239845" sldId="469"/>
        </pc:sldMkLst>
        <pc:spChg chg="del">
          <ac:chgData name="Erik Martin Lund" userId="82ab92e5-b32b-4352-9004-d91953c95f92" providerId="ADAL" clId="{3F553C1B-7806-4C1F-ABE7-8E1711E6C398}" dt="2023-01-18T10:40:39.140" v="826" actId="21"/>
          <ac:spMkLst>
            <pc:docMk/>
            <pc:sldMk cId="1710239845" sldId="469"/>
            <ac:spMk id="3" creationId="{00000000-0000-0000-0000-000000000000}"/>
          </ac:spMkLst>
        </pc:spChg>
        <pc:spChg chg="del">
          <ac:chgData name="Erik Martin Lund" userId="82ab92e5-b32b-4352-9004-d91953c95f92" providerId="ADAL" clId="{3F553C1B-7806-4C1F-ABE7-8E1711E6C398}" dt="2023-01-18T10:40:39.140" v="826" actId="21"/>
          <ac:spMkLst>
            <pc:docMk/>
            <pc:sldMk cId="1710239845" sldId="469"/>
            <ac:spMk id="16" creationId="{00000000-0000-0000-0000-000000000000}"/>
          </ac:spMkLst>
        </pc:spChg>
      </pc:sldChg>
      <pc:sldChg chg="modSp mod">
        <pc:chgData name="Erik Martin Lund" userId="82ab92e5-b32b-4352-9004-d91953c95f92" providerId="ADAL" clId="{3F553C1B-7806-4C1F-ABE7-8E1711E6C398}" dt="2023-01-20T17:11:50.730" v="1227" actId="5793"/>
        <pc:sldMkLst>
          <pc:docMk/>
          <pc:sldMk cId="2084166797" sldId="474"/>
        </pc:sldMkLst>
        <pc:spChg chg="mod">
          <ac:chgData name="Erik Martin Lund" userId="82ab92e5-b32b-4352-9004-d91953c95f92" providerId="ADAL" clId="{3F553C1B-7806-4C1F-ABE7-8E1711E6C398}" dt="2023-01-20T17:11:50.730" v="1227" actId="5793"/>
          <ac:spMkLst>
            <pc:docMk/>
            <pc:sldMk cId="2084166797" sldId="474"/>
            <ac:spMk id="6" creationId="{00000000-0000-0000-0000-000000000000}"/>
          </ac:spMkLst>
        </pc:spChg>
      </pc:sldChg>
      <pc:sldChg chg="modSp mod modShow">
        <pc:chgData name="Erik Martin Lund" userId="82ab92e5-b32b-4352-9004-d91953c95f92" providerId="ADAL" clId="{3F553C1B-7806-4C1F-ABE7-8E1711E6C398}" dt="2023-01-11T13:57:08.616" v="452" actId="729"/>
        <pc:sldMkLst>
          <pc:docMk/>
          <pc:sldMk cId="1395951173" sldId="476"/>
        </pc:sldMkLst>
        <pc:spChg chg="mod">
          <ac:chgData name="Erik Martin Lund" userId="82ab92e5-b32b-4352-9004-d91953c95f92" providerId="ADAL" clId="{3F553C1B-7806-4C1F-ABE7-8E1711E6C398}" dt="2023-01-11T13:56:40.053" v="451" actId="20577"/>
          <ac:spMkLst>
            <pc:docMk/>
            <pc:sldMk cId="1395951173" sldId="476"/>
            <ac:spMk id="8" creationId="{00000000-0000-0000-0000-000000000000}"/>
          </ac:spMkLst>
        </pc:spChg>
      </pc:sldChg>
      <pc:sldChg chg="addSp delSp modSp mod modShow">
        <pc:chgData name="Erik Martin Lund" userId="82ab92e5-b32b-4352-9004-d91953c95f92" providerId="ADAL" clId="{3F553C1B-7806-4C1F-ABE7-8E1711E6C398}" dt="2023-01-18T12:47:38.581" v="840" actId="729"/>
        <pc:sldMkLst>
          <pc:docMk/>
          <pc:sldMk cId="3098241424" sldId="480"/>
        </pc:sldMkLst>
        <pc:spChg chg="mod">
          <ac:chgData name="Erik Martin Lund" userId="82ab92e5-b32b-4352-9004-d91953c95f92" providerId="ADAL" clId="{3F553C1B-7806-4C1F-ABE7-8E1711E6C398}" dt="2023-01-16T11:52:08.448" v="530" actId="20577"/>
          <ac:spMkLst>
            <pc:docMk/>
            <pc:sldMk cId="3098241424" sldId="480"/>
            <ac:spMk id="3" creationId="{00000000-0000-0000-0000-000000000000}"/>
          </ac:spMkLst>
        </pc:spChg>
        <pc:spChg chg="add del">
          <ac:chgData name="Erik Martin Lund" userId="82ab92e5-b32b-4352-9004-d91953c95f92" providerId="ADAL" clId="{3F553C1B-7806-4C1F-ABE7-8E1711E6C398}" dt="2023-01-10T12:01:42.696" v="343" actId="11529"/>
          <ac:spMkLst>
            <pc:docMk/>
            <pc:sldMk cId="3098241424" sldId="480"/>
            <ac:spMk id="7" creationId="{7E84AE64-C168-4944-97F8-0783C88EC0EA}"/>
          </ac:spMkLst>
        </pc:spChg>
        <pc:spChg chg="mod">
          <ac:chgData name="Erik Martin Lund" userId="82ab92e5-b32b-4352-9004-d91953c95f92" providerId="ADAL" clId="{3F553C1B-7806-4C1F-ABE7-8E1711E6C398}" dt="2023-01-10T11:55:18.417" v="46" actId="20577"/>
          <ac:spMkLst>
            <pc:docMk/>
            <pc:sldMk cId="3098241424" sldId="480"/>
            <ac:spMk id="8" creationId="{00000000-0000-0000-0000-000000000000}"/>
          </ac:spMkLst>
        </pc:spChg>
        <pc:picChg chg="del">
          <ac:chgData name="Erik Martin Lund" userId="82ab92e5-b32b-4352-9004-d91953c95f92" providerId="ADAL" clId="{3F553C1B-7806-4C1F-ABE7-8E1711E6C398}" dt="2023-01-10T11:55:23.610" v="47" actId="478"/>
          <ac:picMkLst>
            <pc:docMk/>
            <pc:sldMk cId="3098241424" sldId="480"/>
            <ac:picMk id="5" creationId="{00000000-0000-0000-0000-000000000000}"/>
          </ac:picMkLst>
        </pc:picChg>
      </pc:sldChg>
    </pc:docChg>
  </pc:docChgLst>
  <pc:docChgLst>
    <pc:chgData name="Erik Martin Lund" userId="82ab92e5-b32b-4352-9004-d91953c95f92" providerId="ADAL" clId="{EB3A49DB-35AD-4317-B297-FEBD62A726F0}"/>
    <pc:docChg chg="undo custSel delSld modSld modNotesMaster modHandout">
      <pc:chgData name="Erik Martin Lund" userId="82ab92e5-b32b-4352-9004-d91953c95f92" providerId="ADAL" clId="{EB3A49DB-35AD-4317-B297-FEBD62A726F0}" dt="2024-01-17T10:19:20.428" v="194" actId="20577"/>
      <pc:docMkLst>
        <pc:docMk/>
      </pc:docMkLst>
      <pc:sldChg chg="del">
        <pc:chgData name="Erik Martin Lund" userId="82ab92e5-b32b-4352-9004-d91953c95f92" providerId="ADAL" clId="{EB3A49DB-35AD-4317-B297-FEBD62A726F0}" dt="2024-01-15T11:49:57.363" v="1" actId="47"/>
        <pc:sldMkLst>
          <pc:docMk/>
          <pc:sldMk cId="40224846" sldId="260"/>
        </pc:sldMkLst>
      </pc:sldChg>
      <pc:sldChg chg="modNotesTx">
        <pc:chgData name="Erik Martin Lund" userId="82ab92e5-b32b-4352-9004-d91953c95f92" providerId="ADAL" clId="{EB3A49DB-35AD-4317-B297-FEBD62A726F0}" dt="2024-01-16T11:04:19.876" v="114" actId="400"/>
        <pc:sldMkLst>
          <pc:docMk/>
          <pc:sldMk cId="227127658" sldId="303"/>
        </pc:sldMkLst>
      </pc:sldChg>
      <pc:sldChg chg="del">
        <pc:chgData name="Erik Martin Lund" userId="82ab92e5-b32b-4352-9004-d91953c95f92" providerId="ADAL" clId="{EB3A49DB-35AD-4317-B297-FEBD62A726F0}" dt="2024-01-15T11:50:16.080" v="4" actId="47"/>
        <pc:sldMkLst>
          <pc:docMk/>
          <pc:sldMk cId="606461286" sldId="305"/>
        </pc:sldMkLst>
      </pc:sldChg>
      <pc:sldChg chg="del">
        <pc:chgData name="Erik Martin Lund" userId="82ab92e5-b32b-4352-9004-d91953c95f92" providerId="ADAL" clId="{EB3A49DB-35AD-4317-B297-FEBD62A726F0}" dt="2024-01-16T11:10:21.423" v="116" actId="47"/>
        <pc:sldMkLst>
          <pc:docMk/>
          <pc:sldMk cId="2036245986" sldId="306"/>
        </pc:sldMkLst>
      </pc:sldChg>
      <pc:sldChg chg="del">
        <pc:chgData name="Erik Martin Lund" userId="82ab92e5-b32b-4352-9004-d91953c95f92" providerId="ADAL" clId="{EB3A49DB-35AD-4317-B297-FEBD62A726F0}" dt="2024-01-15T11:50:19.879" v="5" actId="47"/>
        <pc:sldMkLst>
          <pc:docMk/>
          <pc:sldMk cId="1757202835" sldId="309"/>
        </pc:sldMkLst>
      </pc:sldChg>
      <pc:sldChg chg="del">
        <pc:chgData name="Erik Martin Lund" userId="82ab92e5-b32b-4352-9004-d91953c95f92" providerId="ADAL" clId="{EB3A49DB-35AD-4317-B297-FEBD62A726F0}" dt="2024-01-15T11:50:22.619" v="6" actId="47"/>
        <pc:sldMkLst>
          <pc:docMk/>
          <pc:sldMk cId="2107344494" sldId="311"/>
        </pc:sldMkLst>
      </pc:sldChg>
      <pc:sldChg chg="modNotesTx">
        <pc:chgData name="Erik Martin Lund" userId="82ab92e5-b32b-4352-9004-d91953c95f92" providerId="ADAL" clId="{EB3A49DB-35AD-4317-B297-FEBD62A726F0}" dt="2024-01-15T12:13:51.376" v="68" actId="20577"/>
        <pc:sldMkLst>
          <pc:docMk/>
          <pc:sldMk cId="3445703550" sldId="315"/>
        </pc:sldMkLst>
      </pc:sldChg>
      <pc:sldChg chg="del">
        <pc:chgData name="Erik Martin Lund" userId="82ab92e5-b32b-4352-9004-d91953c95f92" providerId="ADAL" clId="{EB3A49DB-35AD-4317-B297-FEBD62A726F0}" dt="2024-01-15T11:50:30.420" v="7" actId="47"/>
        <pc:sldMkLst>
          <pc:docMk/>
          <pc:sldMk cId="4158312878" sldId="319"/>
        </pc:sldMkLst>
      </pc:sldChg>
      <pc:sldChg chg="modSp mod">
        <pc:chgData name="Erik Martin Lund" userId="82ab92e5-b32b-4352-9004-d91953c95f92" providerId="ADAL" clId="{EB3A49DB-35AD-4317-B297-FEBD62A726F0}" dt="2024-01-15T12:24:56.863" v="97" actId="20577"/>
        <pc:sldMkLst>
          <pc:docMk/>
          <pc:sldMk cId="48587555" sldId="350"/>
        </pc:sldMkLst>
        <pc:spChg chg="mod">
          <ac:chgData name="Erik Martin Lund" userId="82ab92e5-b32b-4352-9004-d91953c95f92" providerId="ADAL" clId="{EB3A49DB-35AD-4317-B297-FEBD62A726F0}" dt="2024-01-15T12:24:56.863" v="97" actId="20577"/>
          <ac:spMkLst>
            <pc:docMk/>
            <pc:sldMk cId="48587555" sldId="350"/>
            <ac:spMk id="17" creationId="{00000000-0000-0000-0000-000000000000}"/>
          </ac:spMkLst>
        </pc:spChg>
      </pc:sldChg>
      <pc:sldChg chg="del">
        <pc:chgData name="Erik Martin Lund" userId="82ab92e5-b32b-4352-9004-d91953c95f92" providerId="ADAL" clId="{EB3A49DB-35AD-4317-B297-FEBD62A726F0}" dt="2024-01-15T11:51:12.612" v="15" actId="47"/>
        <pc:sldMkLst>
          <pc:docMk/>
          <pc:sldMk cId="263452590" sldId="367"/>
        </pc:sldMkLst>
      </pc:sldChg>
      <pc:sldChg chg="modNotesTx">
        <pc:chgData name="Erik Martin Lund" userId="82ab92e5-b32b-4352-9004-d91953c95f92" providerId="ADAL" clId="{EB3A49DB-35AD-4317-B297-FEBD62A726F0}" dt="2024-01-17T10:19:20.428" v="194" actId="20577"/>
        <pc:sldMkLst>
          <pc:docMk/>
          <pc:sldMk cId="2847626253" sldId="375"/>
        </pc:sldMkLst>
      </pc:sldChg>
      <pc:sldChg chg="modNotesTx">
        <pc:chgData name="Erik Martin Lund" userId="82ab92e5-b32b-4352-9004-d91953c95f92" providerId="ADAL" clId="{EB3A49DB-35AD-4317-B297-FEBD62A726F0}" dt="2024-01-16T11:21:15.821" v="119" actId="113"/>
        <pc:sldMkLst>
          <pc:docMk/>
          <pc:sldMk cId="890541502" sldId="386"/>
        </pc:sldMkLst>
      </pc:sldChg>
      <pc:sldChg chg="del">
        <pc:chgData name="Erik Martin Lund" userId="82ab92e5-b32b-4352-9004-d91953c95f92" providerId="ADAL" clId="{EB3A49DB-35AD-4317-B297-FEBD62A726F0}" dt="2024-01-15T11:49:11.496" v="0" actId="47"/>
        <pc:sldMkLst>
          <pc:docMk/>
          <pc:sldMk cId="4208696887" sldId="391"/>
        </pc:sldMkLst>
      </pc:sldChg>
      <pc:sldChg chg="modSp mod">
        <pc:chgData name="Erik Martin Lund" userId="82ab92e5-b32b-4352-9004-d91953c95f92" providerId="ADAL" clId="{EB3A49DB-35AD-4317-B297-FEBD62A726F0}" dt="2024-01-15T11:57:36.607" v="19" actId="1036"/>
        <pc:sldMkLst>
          <pc:docMk/>
          <pc:sldMk cId="1456989446" sldId="393"/>
        </pc:sldMkLst>
        <pc:picChg chg="mod">
          <ac:chgData name="Erik Martin Lund" userId="82ab92e5-b32b-4352-9004-d91953c95f92" providerId="ADAL" clId="{EB3A49DB-35AD-4317-B297-FEBD62A726F0}" dt="2024-01-15T11:57:36.607" v="19" actId="1036"/>
          <ac:picMkLst>
            <pc:docMk/>
            <pc:sldMk cId="1456989446" sldId="393"/>
            <ac:picMk id="2" creationId="{00000000-0000-0000-0000-000000000000}"/>
          </ac:picMkLst>
        </pc:picChg>
      </pc:sldChg>
      <pc:sldChg chg="modSp mod">
        <pc:chgData name="Erik Martin Lund" userId="82ab92e5-b32b-4352-9004-d91953c95f92" providerId="ADAL" clId="{EB3A49DB-35AD-4317-B297-FEBD62A726F0}" dt="2024-01-16T12:12:13.965" v="121" actId="20577"/>
        <pc:sldMkLst>
          <pc:docMk/>
          <pc:sldMk cId="1371419026" sldId="395"/>
        </pc:sldMkLst>
        <pc:spChg chg="mod">
          <ac:chgData name="Erik Martin Lund" userId="82ab92e5-b32b-4352-9004-d91953c95f92" providerId="ADAL" clId="{EB3A49DB-35AD-4317-B297-FEBD62A726F0}" dt="2024-01-16T12:12:13.965" v="121" actId="20577"/>
          <ac:spMkLst>
            <pc:docMk/>
            <pc:sldMk cId="1371419026" sldId="395"/>
            <ac:spMk id="10" creationId="{00000000-0000-0000-0000-000000000000}"/>
          </ac:spMkLst>
        </pc:spChg>
      </pc:sldChg>
      <pc:sldChg chg="modNotesTx">
        <pc:chgData name="Erik Martin Lund" userId="82ab92e5-b32b-4352-9004-d91953c95f92" providerId="ADAL" clId="{EB3A49DB-35AD-4317-B297-FEBD62A726F0}" dt="2024-01-16T14:56:07.092" v="128" actId="20577"/>
        <pc:sldMkLst>
          <pc:docMk/>
          <pc:sldMk cId="4228681741" sldId="403"/>
        </pc:sldMkLst>
      </pc:sldChg>
      <pc:sldChg chg="modNotesTx">
        <pc:chgData name="Erik Martin Lund" userId="82ab92e5-b32b-4352-9004-d91953c95f92" providerId="ADAL" clId="{EB3A49DB-35AD-4317-B297-FEBD62A726F0}" dt="2024-01-16T11:04:43.952" v="115" actId="20577"/>
        <pc:sldMkLst>
          <pc:docMk/>
          <pc:sldMk cId="1961117453" sldId="404"/>
        </pc:sldMkLst>
      </pc:sldChg>
      <pc:sldChg chg="modSp mod">
        <pc:chgData name="Erik Martin Lund" userId="82ab92e5-b32b-4352-9004-d91953c95f92" providerId="ADAL" clId="{EB3A49DB-35AD-4317-B297-FEBD62A726F0}" dt="2024-01-15T12:22:48.224" v="69" actId="20577"/>
        <pc:sldMkLst>
          <pc:docMk/>
          <pc:sldMk cId="3595100586" sldId="407"/>
        </pc:sldMkLst>
        <pc:spChg chg="mod">
          <ac:chgData name="Erik Martin Lund" userId="82ab92e5-b32b-4352-9004-d91953c95f92" providerId="ADAL" clId="{EB3A49DB-35AD-4317-B297-FEBD62A726F0}" dt="2024-01-15T12:22:48.224" v="69" actId="20577"/>
          <ac:spMkLst>
            <pc:docMk/>
            <pc:sldMk cId="3595100586" sldId="407"/>
            <ac:spMk id="14" creationId="{00000000-0000-0000-0000-000000000000}"/>
          </ac:spMkLst>
        </pc:spChg>
      </pc:sldChg>
      <pc:sldChg chg="del">
        <pc:chgData name="Erik Martin Lund" userId="82ab92e5-b32b-4352-9004-d91953c95f92" providerId="ADAL" clId="{EB3A49DB-35AD-4317-B297-FEBD62A726F0}" dt="2024-01-15T11:51:04.004" v="13" actId="47"/>
        <pc:sldMkLst>
          <pc:docMk/>
          <pc:sldMk cId="1861197144" sldId="424"/>
        </pc:sldMkLst>
      </pc:sldChg>
      <pc:sldChg chg="modSp mod">
        <pc:chgData name="Erik Martin Lund" userId="82ab92e5-b32b-4352-9004-d91953c95f92" providerId="ADAL" clId="{EB3A49DB-35AD-4317-B297-FEBD62A726F0}" dt="2024-01-16T14:15:53.422" v="126" actId="2711"/>
        <pc:sldMkLst>
          <pc:docMk/>
          <pc:sldMk cId="1492067757" sldId="425"/>
        </pc:sldMkLst>
        <pc:spChg chg="mod">
          <ac:chgData name="Erik Martin Lund" userId="82ab92e5-b32b-4352-9004-d91953c95f92" providerId="ADAL" clId="{EB3A49DB-35AD-4317-B297-FEBD62A726F0}" dt="2024-01-16T14:15:53.422" v="126" actId="2711"/>
          <ac:spMkLst>
            <pc:docMk/>
            <pc:sldMk cId="1492067757" sldId="425"/>
            <ac:spMk id="10" creationId="{00000000-0000-0000-0000-000000000000}"/>
          </ac:spMkLst>
        </pc:spChg>
      </pc:sldChg>
      <pc:sldChg chg="del">
        <pc:chgData name="Erik Martin Lund" userId="82ab92e5-b32b-4352-9004-d91953c95f92" providerId="ADAL" clId="{EB3A49DB-35AD-4317-B297-FEBD62A726F0}" dt="2024-01-15T11:50:57.376" v="12" actId="47"/>
        <pc:sldMkLst>
          <pc:docMk/>
          <pc:sldMk cId="2865677417" sldId="426"/>
        </pc:sldMkLst>
      </pc:sldChg>
      <pc:sldChg chg="del">
        <pc:chgData name="Erik Martin Lund" userId="82ab92e5-b32b-4352-9004-d91953c95f92" providerId="ADAL" clId="{EB3A49DB-35AD-4317-B297-FEBD62A726F0}" dt="2024-01-15T11:50:50.236" v="10" actId="47"/>
        <pc:sldMkLst>
          <pc:docMk/>
          <pc:sldMk cId="1009360336" sldId="437"/>
        </pc:sldMkLst>
      </pc:sldChg>
      <pc:sldChg chg="modSp mod">
        <pc:chgData name="Erik Martin Lund" userId="82ab92e5-b32b-4352-9004-d91953c95f92" providerId="ADAL" clId="{EB3A49DB-35AD-4317-B297-FEBD62A726F0}" dt="2024-01-16T14:58:49.040" v="130" actId="113"/>
        <pc:sldMkLst>
          <pc:docMk/>
          <pc:sldMk cId="1038249043" sldId="444"/>
        </pc:sldMkLst>
        <pc:spChg chg="mod">
          <ac:chgData name="Erik Martin Lund" userId="82ab92e5-b32b-4352-9004-d91953c95f92" providerId="ADAL" clId="{EB3A49DB-35AD-4317-B297-FEBD62A726F0}" dt="2024-01-16T14:58:49.040" v="130" actId="113"/>
          <ac:spMkLst>
            <pc:docMk/>
            <pc:sldMk cId="1038249043" sldId="444"/>
            <ac:spMk id="8" creationId="{00000000-0000-0000-0000-000000000000}"/>
          </ac:spMkLst>
        </pc:spChg>
      </pc:sldChg>
      <pc:sldChg chg="modNotesTx">
        <pc:chgData name="Erik Martin Lund" userId="82ab92e5-b32b-4352-9004-d91953c95f92" providerId="ADAL" clId="{EB3A49DB-35AD-4317-B297-FEBD62A726F0}" dt="2024-01-15T13:01:01.786" v="98" actId="400"/>
        <pc:sldMkLst>
          <pc:docMk/>
          <pc:sldMk cId="3226096020" sldId="445"/>
        </pc:sldMkLst>
      </pc:sldChg>
      <pc:sldChg chg="del">
        <pc:chgData name="Erik Martin Lund" userId="82ab92e5-b32b-4352-9004-d91953c95f92" providerId="ADAL" clId="{EB3A49DB-35AD-4317-B297-FEBD62A726F0}" dt="2024-01-15T11:50:12.361" v="3" actId="47"/>
        <pc:sldMkLst>
          <pc:docMk/>
          <pc:sldMk cId="3986844654" sldId="448"/>
        </pc:sldMkLst>
      </pc:sldChg>
      <pc:sldChg chg="modSp mod">
        <pc:chgData name="Erik Martin Lund" userId="82ab92e5-b32b-4352-9004-d91953c95f92" providerId="ADAL" clId="{EB3A49DB-35AD-4317-B297-FEBD62A726F0}" dt="2024-01-16T13:16:28.852" v="122" actId="20577"/>
        <pc:sldMkLst>
          <pc:docMk/>
          <pc:sldMk cId="3239859020" sldId="454"/>
        </pc:sldMkLst>
        <pc:spChg chg="mod">
          <ac:chgData name="Erik Martin Lund" userId="82ab92e5-b32b-4352-9004-d91953c95f92" providerId="ADAL" clId="{EB3A49DB-35AD-4317-B297-FEBD62A726F0}" dt="2024-01-16T13:16:28.852" v="122" actId="20577"/>
          <ac:spMkLst>
            <pc:docMk/>
            <pc:sldMk cId="3239859020" sldId="454"/>
            <ac:spMk id="9" creationId="{00000000-0000-0000-0000-000000000000}"/>
          </ac:spMkLst>
        </pc:spChg>
      </pc:sldChg>
      <pc:sldChg chg="del">
        <pc:chgData name="Erik Martin Lund" userId="82ab92e5-b32b-4352-9004-d91953c95f92" providerId="ADAL" clId="{EB3A49DB-35AD-4317-B297-FEBD62A726F0}" dt="2024-01-15T11:50:42.779" v="9" actId="47"/>
        <pc:sldMkLst>
          <pc:docMk/>
          <pc:sldMk cId="1323088913" sldId="456"/>
        </pc:sldMkLst>
      </pc:sldChg>
      <pc:sldChg chg="modNotesTx">
        <pc:chgData name="Erik Martin Lund" userId="82ab92e5-b32b-4352-9004-d91953c95f92" providerId="ADAL" clId="{EB3A49DB-35AD-4317-B297-FEBD62A726F0}" dt="2024-01-16T13:54:21.946" v="124" actId="113"/>
        <pc:sldMkLst>
          <pc:docMk/>
          <pc:sldMk cId="2008470237" sldId="460"/>
        </pc:sldMkLst>
      </pc:sldChg>
      <pc:sldChg chg="del">
        <pc:chgData name="Erik Martin Lund" userId="82ab92e5-b32b-4352-9004-d91953c95f92" providerId="ADAL" clId="{EB3A49DB-35AD-4317-B297-FEBD62A726F0}" dt="2024-01-15T11:50:53.712" v="11" actId="47"/>
        <pc:sldMkLst>
          <pc:docMk/>
          <pc:sldMk cId="742852871" sldId="462"/>
        </pc:sldMkLst>
      </pc:sldChg>
      <pc:sldChg chg="del">
        <pc:chgData name="Erik Martin Lund" userId="82ab92e5-b32b-4352-9004-d91953c95f92" providerId="ADAL" clId="{EB3A49DB-35AD-4317-B297-FEBD62A726F0}" dt="2024-01-15T11:51:07.437" v="14" actId="47"/>
        <pc:sldMkLst>
          <pc:docMk/>
          <pc:sldMk cId="585203225" sldId="465"/>
        </pc:sldMkLst>
      </pc:sldChg>
      <pc:sldChg chg="del">
        <pc:chgData name="Erik Martin Lund" userId="82ab92e5-b32b-4352-9004-d91953c95f92" providerId="ADAL" clId="{EB3A49DB-35AD-4317-B297-FEBD62A726F0}" dt="2024-01-15T11:51:16.733" v="16" actId="47"/>
        <pc:sldMkLst>
          <pc:docMk/>
          <pc:sldMk cId="3419539831" sldId="466"/>
        </pc:sldMkLst>
      </pc:sldChg>
      <pc:sldChg chg="del">
        <pc:chgData name="Erik Martin Lund" userId="82ab92e5-b32b-4352-9004-d91953c95f92" providerId="ADAL" clId="{EB3A49DB-35AD-4317-B297-FEBD62A726F0}" dt="2024-01-15T11:50:40.226" v="8" actId="47"/>
        <pc:sldMkLst>
          <pc:docMk/>
          <pc:sldMk cId="1710239845" sldId="469"/>
        </pc:sldMkLst>
      </pc:sldChg>
      <pc:sldChg chg="del">
        <pc:chgData name="Erik Martin Lund" userId="82ab92e5-b32b-4352-9004-d91953c95f92" providerId="ADAL" clId="{EB3A49DB-35AD-4317-B297-FEBD62A726F0}" dt="2024-01-15T11:51:21.089" v="17" actId="47"/>
        <pc:sldMkLst>
          <pc:docMk/>
          <pc:sldMk cId="1395951173" sldId="476"/>
        </pc:sldMkLst>
      </pc:sldChg>
      <pc:sldChg chg="del">
        <pc:chgData name="Erik Martin Lund" userId="82ab92e5-b32b-4352-9004-d91953c95f92" providerId="ADAL" clId="{EB3A49DB-35AD-4317-B297-FEBD62A726F0}" dt="2024-01-15T11:50:07.533" v="2" actId="47"/>
        <pc:sldMkLst>
          <pc:docMk/>
          <pc:sldMk cId="3098241424" sldId="480"/>
        </pc:sldMkLst>
      </pc:sldChg>
    </pc:docChg>
  </pc:docChgLst>
  <pc:docChgLst>
    <pc:chgData name="Luc Girod" userId="6019c126-d72f-4cbe-bb8e-51de4358094b" providerId="ADAL" clId="{16B8B09D-89D8-43BA-B84A-291A72136087}"/>
    <pc:docChg chg="addSld delSld modSld sldOrd modSection">
      <pc:chgData name="Luc Girod" userId="6019c126-d72f-4cbe-bb8e-51de4358094b" providerId="ADAL" clId="{16B8B09D-89D8-43BA-B84A-291A72136087}" dt="2025-01-21T12:30:30.236" v="6"/>
      <pc:docMkLst>
        <pc:docMk/>
      </pc:docMkLst>
      <pc:sldChg chg="del">
        <pc:chgData name="Luc Girod" userId="6019c126-d72f-4cbe-bb8e-51de4358094b" providerId="ADAL" clId="{16B8B09D-89D8-43BA-B84A-291A72136087}" dt="2025-01-21T12:30:24.645" v="3" actId="2696"/>
        <pc:sldMkLst>
          <pc:docMk/>
          <pc:sldMk cId="1731927911" sldId="406"/>
        </pc:sldMkLst>
      </pc:sldChg>
      <pc:sldChg chg="add ord">
        <pc:chgData name="Luc Girod" userId="6019c126-d72f-4cbe-bb8e-51de4358094b" providerId="ADAL" clId="{16B8B09D-89D8-43BA-B84A-291A72136087}" dt="2025-01-21T12:30:30.236" v="6"/>
        <pc:sldMkLst>
          <pc:docMk/>
          <pc:sldMk cId="3283729655" sldId="406"/>
        </pc:sldMkLst>
      </pc:sldChg>
      <pc:sldChg chg="add del">
        <pc:chgData name="Luc Girod" userId="6019c126-d72f-4cbe-bb8e-51de4358094b" providerId="ADAL" clId="{16B8B09D-89D8-43BA-B84A-291A72136087}" dt="2025-01-21T12:30:13.451" v="1" actId="2696"/>
        <pc:sldMkLst>
          <pc:docMk/>
          <pc:sldMk cId="374932624" sldId="485"/>
        </pc:sldMkLst>
      </pc:sldChg>
      <pc:sldChg chg="add">
        <pc:chgData name="Luc Girod" userId="6019c126-d72f-4cbe-bb8e-51de4358094b" providerId="ADAL" clId="{16B8B09D-89D8-43BA-B84A-291A72136087}" dt="2025-01-21T12:30:14.449" v="2"/>
        <pc:sldMkLst>
          <pc:docMk/>
          <pc:sldMk cId="1660902149" sldId="485"/>
        </pc:sldMkLst>
      </pc:sldChg>
      <pc:sldChg chg="add">
        <pc:chgData name="Luc Girod" userId="6019c126-d72f-4cbe-bb8e-51de4358094b" providerId="ADAL" clId="{16B8B09D-89D8-43BA-B84A-291A72136087}" dt="2025-01-21T12:30:14.449" v="2"/>
        <pc:sldMkLst>
          <pc:docMk/>
          <pc:sldMk cId="2295753097" sldId="486"/>
        </pc:sldMkLst>
      </pc:sldChg>
      <pc:sldChg chg="add del">
        <pc:chgData name="Luc Girod" userId="6019c126-d72f-4cbe-bb8e-51de4358094b" providerId="ADAL" clId="{16B8B09D-89D8-43BA-B84A-291A72136087}" dt="2025-01-21T12:30:13.451" v="1" actId="2696"/>
        <pc:sldMkLst>
          <pc:docMk/>
          <pc:sldMk cId="2545163069" sldId="486"/>
        </pc:sldMkLst>
      </pc:sldChg>
    </pc:docChg>
  </pc:docChgLst>
  <pc:docChgLst>
    <pc:chgData name="Erik Martin Lund" userId="82ab92e5-b32b-4352-9004-d91953c95f92" providerId="ADAL" clId="{6B73CAA8-36EA-414C-BE90-069B68A4E778}"/>
    <pc:docChg chg="modSld">
      <pc:chgData name="Erik Martin Lund" userId="82ab92e5-b32b-4352-9004-d91953c95f92" providerId="ADAL" clId="{6B73CAA8-36EA-414C-BE90-069B68A4E778}" dt="2024-01-15T11:47:02.776" v="3" actId="20577"/>
      <pc:docMkLst>
        <pc:docMk/>
      </pc:docMkLst>
      <pc:sldChg chg="modSp mod">
        <pc:chgData name="Erik Martin Lund" userId="82ab92e5-b32b-4352-9004-d91953c95f92" providerId="ADAL" clId="{6B73CAA8-36EA-414C-BE90-069B68A4E778}" dt="2024-01-15T11:47:02.776" v="3" actId="20577"/>
        <pc:sldMkLst>
          <pc:docMk/>
          <pc:sldMk cId="355429342" sldId="256"/>
        </pc:sldMkLst>
        <pc:spChg chg="mod">
          <ac:chgData name="Erik Martin Lund" userId="82ab92e5-b32b-4352-9004-d91953c95f92" providerId="ADAL" clId="{6B73CAA8-36EA-414C-BE90-069B68A4E778}" dt="2024-01-15T11:47:02.776" v="3" actId="20577"/>
          <ac:spMkLst>
            <pc:docMk/>
            <pc:sldMk cId="355429342" sldId="25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1"/>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5438459" y="0"/>
            <a:ext cx="4160520" cy="367031"/>
          </a:xfrm>
          <a:prstGeom prst="rect">
            <a:avLst/>
          </a:prstGeom>
        </p:spPr>
        <p:txBody>
          <a:bodyPr vert="horz" lIns="91440" tIns="45720" rIns="91440" bIns="45720" rtlCol="0"/>
          <a:lstStyle>
            <a:lvl1pPr algn="r">
              <a:defRPr sz="1200"/>
            </a:lvl1pPr>
          </a:lstStyle>
          <a:p>
            <a:r>
              <a:rPr lang="nb-NO"/>
              <a:t>17.01.2024</a:t>
            </a:r>
          </a:p>
        </p:txBody>
      </p:sp>
      <p:sp>
        <p:nvSpPr>
          <p:cNvPr id="4" name="Footer Placeholder 3"/>
          <p:cNvSpPr>
            <a:spLocks noGrp="1"/>
          </p:cNvSpPr>
          <p:nvPr>
            <p:ph type="ftr" sz="quarter" idx="2"/>
          </p:nvPr>
        </p:nvSpPr>
        <p:spPr>
          <a:xfrm>
            <a:off x="0" y="6948171"/>
            <a:ext cx="4160520" cy="367030"/>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5438459" y="6948171"/>
            <a:ext cx="4160520" cy="367030"/>
          </a:xfrm>
          <a:prstGeom prst="rect">
            <a:avLst/>
          </a:prstGeom>
        </p:spPr>
        <p:txBody>
          <a:bodyPr vert="horz" lIns="91440" tIns="45720" rIns="91440" bIns="45720" rtlCol="0" anchor="b"/>
          <a:lstStyle>
            <a:lvl1pPr algn="r">
              <a:defRPr sz="1200"/>
            </a:lvl1pPr>
          </a:lstStyle>
          <a:p>
            <a:fld id="{BAB25978-ADA7-4D79-8AF0-8C26AB845A2F}" type="slidenum">
              <a:rPr lang="nb-NO" smtClean="0"/>
              <a:t>‹#›</a:t>
            </a:fld>
            <a:endParaRPr lang="nb-NO"/>
          </a:p>
        </p:txBody>
      </p:sp>
    </p:spTree>
    <p:extLst>
      <p:ext uri="{BB962C8B-B14F-4D97-AF65-F5344CB8AC3E}">
        <p14:creationId xmlns:p14="http://schemas.microsoft.com/office/powerpoint/2010/main" val="50932752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1"/>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5438459" y="0"/>
            <a:ext cx="4160520" cy="367031"/>
          </a:xfrm>
          <a:prstGeom prst="rect">
            <a:avLst/>
          </a:prstGeom>
        </p:spPr>
        <p:txBody>
          <a:bodyPr vert="horz" lIns="91440" tIns="45720" rIns="91440" bIns="45720" rtlCol="0"/>
          <a:lstStyle>
            <a:lvl1pPr algn="r">
              <a:defRPr sz="1200"/>
            </a:lvl1pPr>
          </a:lstStyle>
          <a:p>
            <a:r>
              <a:rPr lang="nb-NO"/>
              <a:t>17.01.2024</a:t>
            </a:r>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960120" y="3520441"/>
            <a:ext cx="7680960" cy="288036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6948171"/>
            <a:ext cx="4160520" cy="367030"/>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5438459" y="6948171"/>
            <a:ext cx="4160520" cy="367030"/>
          </a:xfrm>
          <a:prstGeom prst="rect">
            <a:avLst/>
          </a:prstGeom>
        </p:spPr>
        <p:txBody>
          <a:bodyPr vert="horz" lIns="91440" tIns="45720" rIns="91440" bIns="45720" rtlCol="0" anchor="b"/>
          <a:lstStyle>
            <a:lvl1pPr algn="r">
              <a:defRPr sz="1200"/>
            </a:lvl1pPr>
          </a:lstStyle>
          <a:p>
            <a:fld id="{EA0A4961-C86A-4DEB-87C0-D9025FEF9437}" type="slidenum">
              <a:rPr lang="nb-NO" smtClean="0"/>
              <a:t>‹#›</a:t>
            </a:fld>
            <a:endParaRPr lang="nb-NO"/>
          </a:p>
        </p:txBody>
      </p:sp>
    </p:spTree>
    <p:extLst>
      <p:ext uri="{BB962C8B-B14F-4D97-AF65-F5344CB8AC3E}">
        <p14:creationId xmlns:p14="http://schemas.microsoft.com/office/powerpoint/2010/main" val="13493574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EA0A4961-C86A-4DEB-87C0-D9025FEF9437}" type="slidenum">
              <a:rPr lang="nb-NO" smtClean="0"/>
              <a:t>2</a:t>
            </a:fld>
            <a:endParaRPr lang="nb-NO"/>
          </a:p>
        </p:txBody>
      </p:sp>
      <p:sp>
        <p:nvSpPr>
          <p:cNvPr id="5" name="Date Placeholder 4">
            <a:extLst>
              <a:ext uri="{FF2B5EF4-FFF2-40B4-BE49-F238E27FC236}">
                <a16:creationId xmlns:a16="http://schemas.microsoft.com/office/drawing/2014/main" id="{546C3C6A-3FB1-04C4-CC6E-05284303DAB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156485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solidFill>
                  <a:schemeClr val="tx1">
                    <a:lumMod val="50000"/>
                    <a:lumOff val="50000"/>
                  </a:schemeClr>
                </a:solidFill>
                <a:latin typeface="Yu Gothic UI" panose="020B0500000000000000" pitchFamily="34" charset="-128"/>
                <a:ea typeface="Yu Gothic UI" panose="020B0500000000000000" pitchFamily="34" charset="-128"/>
              </a:rPr>
              <a:t>(Lin et al., 2017. Landslide susceptibility mapping on a global scale using the method of </a:t>
            </a:r>
            <a:r>
              <a:rPr lang="en-US" sz="1200" i="1" dirty="0">
                <a:solidFill>
                  <a:schemeClr val="tx1">
                    <a:lumMod val="50000"/>
                    <a:lumOff val="50000"/>
                  </a:schemeClr>
                </a:solidFill>
                <a:highlight>
                  <a:srgbClr val="FFFF00"/>
                </a:highlight>
                <a:latin typeface="Yu Gothic UI" panose="020B0500000000000000" pitchFamily="34" charset="-128"/>
                <a:ea typeface="Yu Gothic UI" panose="020B0500000000000000" pitchFamily="34" charset="-128"/>
              </a:rPr>
              <a:t>logistic regression</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11</a:t>
            </a:fld>
            <a:endParaRPr lang="nb-NO"/>
          </a:p>
        </p:txBody>
      </p:sp>
      <p:sp>
        <p:nvSpPr>
          <p:cNvPr id="5" name="Date Placeholder 4">
            <a:extLst>
              <a:ext uri="{FF2B5EF4-FFF2-40B4-BE49-F238E27FC236}">
                <a16:creationId xmlns:a16="http://schemas.microsoft.com/office/drawing/2014/main" id="{1B88A519-82E2-9BEB-59B0-D8A3210F49D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81387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EA0A4961-C86A-4DEB-87C0-D9025FEF9437}" type="slidenum">
              <a:rPr lang="nb-NO" smtClean="0"/>
              <a:t>12</a:t>
            </a:fld>
            <a:endParaRPr lang="nb-NO"/>
          </a:p>
        </p:txBody>
      </p:sp>
      <p:sp>
        <p:nvSpPr>
          <p:cNvPr id="5" name="Date Placeholder 4">
            <a:extLst>
              <a:ext uri="{FF2B5EF4-FFF2-40B4-BE49-F238E27FC236}">
                <a16:creationId xmlns:a16="http://schemas.microsoft.com/office/drawing/2014/main" id="{9A770ECB-0B49-D5E6-5640-C0077AA2B884}"/>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686335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The </a:t>
            </a:r>
            <a:r>
              <a:rPr lang="en-GB" b="1" noProof="0" dirty="0"/>
              <a:t>acronym</a:t>
            </a:r>
            <a:r>
              <a:rPr lang="en-GB" noProof="0" dirty="0"/>
              <a:t> GIS</a:t>
            </a:r>
            <a:r>
              <a:rPr lang="en-GB" baseline="0" noProof="0" dirty="0"/>
              <a:t> stands for geographic information 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Roboto"/>
              </a:rPr>
              <a:t>An analysis of the three letters of the acronym GIS gives a clear picture of what GIS is all about: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Roboto"/>
              </a:rPr>
              <a:t>G: Geographic: Implies an interest in the spatial identity or locality of certain entities on, under or above the surface of the earth.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Roboto"/>
              </a:rPr>
              <a:t>I: Information: Implies the need to be informed in order to make decisions. Data or raw facts are interpreted to create information that is useful for decision-making.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Roboto"/>
              </a:rPr>
              <a:t>S: System: Implies the need for staff, computer hardware and procedures, which can produce the information required for decision-making that is data collection, processing, and presentation. </a:t>
            </a:r>
            <a:endParaRPr lang="en-GB" noProof="0" dirty="0"/>
          </a:p>
          <a:p>
            <a:endParaRPr lang="en-GB" noProof="0" dirty="0"/>
          </a:p>
          <a:p>
            <a:r>
              <a:rPr lang="en-GB" baseline="0" noProof="0" dirty="0"/>
              <a:t>As the name suggests, a GIS is a tool for working with geographic information. </a:t>
            </a:r>
          </a:p>
          <a:p>
            <a:r>
              <a:rPr lang="en-GB" baseline="0" noProof="0" dirty="0"/>
              <a:t>Data is georeferenced if it is associated with some position on the Earth’s surface by using a spatial reference system.</a:t>
            </a:r>
          </a:p>
          <a:p>
            <a:r>
              <a:rPr lang="en-GB" baseline="0" noProof="0" dirty="0"/>
              <a:t>Data with positional data are called spatial data.  As you know spatial data can have a local system so you have positional information without a geographic information or geographic data.</a:t>
            </a:r>
          </a:p>
        </p:txBody>
      </p:sp>
      <p:sp>
        <p:nvSpPr>
          <p:cNvPr id="4" name="Slide Number Placeholder 3"/>
          <p:cNvSpPr>
            <a:spLocks noGrp="1"/>
          </p:cNvSpPr>
          <p:nvPr>
            <p:ph type="sldNum" sz="quarter" idx="10"/>
          </p:nvPr>
        </p:nvSpPr>
        <p:spPr/>
        <p:txBody>
          <a:bodyPr/>
          <a:lstStyle/>
          <a:p>
            <a:fld id="{EA0A4961-C86A-4DEB-87C0-D9025FEF9437}" type="slidenum">
              <a:rPr lang="nb-NO" smtClean="0"/>
              <a:t>13</a:t>
            </a:fld>
            <a:endParaRPr lang="nb-NO"/>
          </a:p>
        </p:txBody>
      </p:sp>
      <p:sp>
        <p:nvSpPr>
          <p:cNvPr id="5" name="Date Placeholder 4">
            <a:extLst>
              <a:ext uri="{FF2B5EF4-FFF2-40B4-BE49-F238E27FC236}">
                <a16:creationId xmlns:a16="http://schemas.microsoft.com/office/drawing/2014/main" id="{CCFB41FB-34D6-8897-B9B6-3E7BBDD5070E}"/>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437570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Roboto"/>
              </a:rPr>
              <a:t>A Geographic Information System (GIS) is a system or collection of computer software, hardware and data, personnel that make it possible to enter, manipulate, analyze, and present data, and the information that is tied to a location on the earth's surface.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44444"/>
                </a:solidFill>
                <a:latin typeface="Yu Gothic UI" panose="020B0500000000000000" pitchFamily="34" charset="-128"/>
                <a:ea typeface="Yu Gothic UI" panose="020B0500000000000000" pitchFamily="34" charset="-128"/>
              </a:rPr>
              <a:t>“A collection of computer hardware, software and procedures that are used to organize, manage, analyze and display geographically referenced datasets.…“</a:t>
            </a:r>
            <a:endParaRPr lang="en-US" sz="1200" dirty="0">
              <a:solidFill>
                <a:srgbClr val="333333"/>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Roboto"/>
              </a:rPr>
              <a:t>This system comprises of Software, Hardware, Data, and Personnel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Roboto"/>
              </a:rPr>
              <a:t>that make it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Roboto"/>
              </a:rPr>
              <a:t>to enter, manipulate, analyze and present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Roboto"/>
              </a:rPr>
              <a:t>Related to a location on the earth's surface. </a:t>
            </a:r>
          </a:p>
        </p:txBody>
      </p:sp>
      <p:sp>
        <p:nvSpPr>
          <p:cNvPr id="4" name="Slide Number Placeholder 3"/>
          <p:cNvSpPr>
            <a:spLocks noGrp="1"/>
          </p:cNvSpPr>
          <p:nvPr>
            <p:ph type="sldNum" sz="quarter" idx="10"/>
          </p:nvPr>
        </p:nvSpPr>
        <p:spPr/>
        <p:txBody>
          <a:bodyPr/>
          <a:lstStyle/>
          <a:p>
            <a:fld id="{EA0A4961-C86A-4DEB-87C0-D9025FEF9437}" type="slidenum">
              <a:rPr lang="nb-NO" smtClean="0"/>
              <a:t>14</a:t>
            </a:fld>
            <a:endParaRPr lang="nb-NO"/>
          </a:p>
        </p:txBody>
      </p:sp>
      <p:sp>
        <p:nvSpPr>
          <p:cNvPr id="5" name="Date Placeholder 4">
            <a:extLst>
              <a:ext uri="{FF2B5EF4-FFF2-40B4-BE49-F238E27FC236}">
                <a16:creationId xmlns:a16="http://schemas.microsoft.com/office/drawing/2014/main" id="{2C99813E-14EA-2B50-EFB0-73AA12A3C773}"/>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135856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All the information that we will use in a GIS will be in the form of layers. Each one of them can be used independently or along with others.</a:t>
            </a:r>
            <a:r>
              <a:rPr lang="en-US" dirty="0"/>
              <a:t/>
            </a:r>
            <a:br>
              <a:rPr lang="en-US" dirty="0"/>
            </a:br>
            <a:r>
              <a:rPr lang="en-US" sz="1200" b="1" i="0" kern="1200" dirty="0">
                <a:solidFill>
                  <a:schemeClr val="tx1"/>
                </a:solidFill>
                <a:effectLst/>
                <a:latin typeface="+mn-lt"/>
                <a:ea typeface="+mn-ea"/>
                <a:cs typeface="+mn-cs"/>
              </a:rPr>
              <a:t>The concept of layer is fundamental to understand GIS</a:t>
            </a:r>
            <a:r>
              <a:rPr lang="en-US" sz="1200" b="0" i="0" kern="1200" dirty="0">
                <a:solidFill>
                  <a:schemeClr val="tx1"/>
                </a:solidFill>
                <a:effectLst/>
                <a:latin typeface="+mn-lt"/>
                <a:ea typeface="+mn-ea"/>
                <a:cs typeface="+mn-cs"/>
              </a:rPr>
              <a:t> and helps to correctly structure and manage geographical information. </a:t>
            </a:r>
          </a:p>
          <a:p>
            <a:r>
              <a:rPr lang="en-US" sz="1200" b="0" i="0" kern="1200" dirty="0">
                <a:solidFill>
                  <a:schemeClr val="tx1"/>
                </a:solidFill>
                <a:effectLst/>
                <a:latin typeface="+mn-lt"/>
                <a:ea typeface="+mn-ea"/>
                <a:cs typeface="+mn-cs"/>
              </a:rPr>
              <a:t>Layers also </a:t>
            </a:r>
            <a:r>
              <a:rPr lang="en-US" sz="1200" b="1" i="0" kern="1200" dirty="0">
                <a:solidFill>
                  <a:schemeClr val="tx1"/>
                </a:solidFill>
                <a:effectLst/>
                <a:latin typeface="+mn-lt"/>
                <a:ea typeface="+mn-ea"/>
                <a:cs typeface="+mn-cs"/>
              </a:rPr>
              <a:t>help avoid data redundancy</a:t>
            </a:r>
            <a:r>
              <a:rPr lang="en-US" sz="1200" b="0" i="0" kern="1200" dirty="0">
                <a:solidFill>
                  <a:schemeClr val="tx1"/>
                </a:solidFill>
                <a:effectLst/>
                <a:latin typeface="+mn-lt"/>
                <a:ea typeface="+mn-ea"/>
                <a:cs typeface="+mn-cs"/>
              </a:rPr>
              <a:t>, since each layer just contains information about a particular variable or type of feature</a:t>
            </a:r>
            <a:endParaRPr lang="en-GB" noProof="0" dirty="0"/>
          </a:p>
          <a:p>
            <a:r>
              <a:rPr lang="en-GB" noProof="0" dirty="0"/>
              <a:t>a GIS user expect</a:t>
            </a:r>
            <a:r>
              <a:rPr lang="en-GB" baseline="0" noProof="0" dirty="0"/>
              <a:t> from the system: </a:t>
            </a:r>
          </a:p>
          <a:p>
            <a:pPr marL="171450" indent="-171450">
              <a:buFont typeface="Arial" panose="020B0604020202020204" pitchFamily="34" charset="0"/>
              <a:buChar char="•"/>
            </a:pPr>
            <a:r>
              <a:rPr lang="en-GB" baseline="0" noProof="0" dirty="0"/>
              <a:t>to enter and organized georeferenced data, </a:t>
            </a:r>
          </a:p>
          <a:p>
            <a:pPr marL="171450" indent="-171450">
              <a:buFont typeface="Arial" panose="020B0604020202020204" pitchFamily="34" charset="0"/>
              <a:buChar char="•"/>
            </a:pPr>
            <a:r>
              <a:rPr lang="en-GB" baseline="0" noProof="0" dirty="0"/>
              <a:t>to analyse the spatial data in various ways, and </a:t>
            </a:r>
          </a:p>
          <a:p>
            <a:pPr marL="171450" indent="-171450">
              <a:buFont typeface="Arial" panose="020B0604020202020204" pitchFamily="34" charset="0"/>
              <a:buChar char="•"/>
            </a:pPr>
            <a:r>
              <a:rPr lang="en-GB" baseline="0" noProof="0" dirty="0"/>
              <a:t>to produce presentations including maps from the data</a:t>
            </a:r>
          </a:p>
          <a:p>
            <a:endParaRPr lang="en-GB" baseline="0" noProof="0" dirty="0"/>
          </a:p>
          <a:p>
            <a:endParaRPr lang="en-GB" noProof="0" dirty="0"/>
          </a:p>
        </p:txBody>
      </p:sp>
      <p:sp>
        <p:nvSpPr>
          <p:cNvPr id="4" name="Slide Number Placeholder 3"/>
          <p:cNvSpPr>
            <a:spLocks noGrp="1"/>
          </p:cNvSpPr>
          <p:nvPr>
            <p:ph type="sldNum" sz="quarter" idx="10"/>
          </p:nvPr>
        </p:nvSpPr>
        <p:spPr/>
        <p:txBody>
          <a:bodyPr/>
          <a:lstStyle/>
          <a:p>
            <a:fld id="{EA0A4961-C86A-4DEB-87C0-D9025FEF9437}" type="slidenum">
              <a:rPr lang="nb-NO" smtClean="0"/>
              <a:t>15</a:t>
            </a:fld>
            <a:endParaRPr lang="nb-NO"/>
          </a:p>
        </p:txBody>
      </p:sp>
      <p:sp>
        <p:nvSpPr>
          <p:cNvPr id="5" name="Date Placeholder 4">
            <a:extLst>
              <a:ext uri="{FF2B5EF4-FFF2-40B4-BE49-F238E27FC236}">
                <a16:creationId xmlns:a16="http://schemas.microsoft.com/office/drawing/2014/main" id="{FF08CED9-54BC-29B1-E303-7540E5EC1563}"/>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859456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200" i="1" dirty="0">
                <a:latin typeface="Yu Gothic UI" panose="020B0500000000000000" pitchFamily="34" charset="-128"/>
                <a:ea typeface="Yu Gothic UI" panose="020B0500000000000000" pitchFamily="34" charset="-128"/>
              </a:rPr>
              <a:t>https://learn.arcgis.com/en/projects/predict-weather-with-real-time-data/</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16</a:t>
            </a:fld>
            <a:endParaRPr lang="nb-NO"/>
          </a:p>
        </p:txBody>
      </p:sp>
      <p:sp>
        <p:nvSpPr>
          <p:cNvPr id="5" name="Date Placeholder 4">
            <a:extLst>
              <a:ext uri="{FF2B5EF4-FFF2-40B4-BE49-F238E27FC236}">
                <a16:creationId xmlns:a16="http://schemas.microsoft.com/office/drawing/2014/main" id="{D6C5E0E8-F9D8-73A5-FB40-3B07CB960376}"/>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973623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Highly detailed weather data displayed in a data viewer can help groups, such as offshore operators, effectively manage a potential tropical weather impacts. Measuring the distance of a storm’s effect to an asset can help determine what actions need to be implemented, mitigating the overall risk. A good visualization of real-time weather data provides operators with another “view” of detailed guidance, other than more traditional static text reports.</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17</a:t>
            </a:fld>
            <a:endParaRPr lang="nb-NO"/>
          </a:p>
        </p:txBody>
      </p:sp>
      <p:sp>
        <p:nvSpPr>
          <p:cNvPr id="5" name="Date Placeholder 4">
            <a:extLst>
              <a:ext uri="{FF2B5EF4-FFF2-40B4-BE49-F238E27FC236}">
                <a16:creationId xmlns:a16="http://schemas.microsoft.com/office/drawing/2014/main" id="{D5DE496B-5CE1-7AA0-0F28-2B9843683014}"/>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877241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18</a:t>
            </a:fld>
            <a:endParaRPr lang="nb-NO"/>
          </a:p>
        </p:txBody>
      </p:sp>
      <p:sp>
        <p:nvSpPr>
          <p:cNvPr id="5" name="Date Placeholder 4">
            <a:extLst>
              <a:ext uri="{FF2B5EF4-FFF2-40B4-BE49-F238E27FC236}">
                <a16:creationId xmlns:a16="http://schemas.microsoft.com/office/drawing/2014/main" id="{B1E1384B-ADDA-9CF8-F79F-8BF05A090E3E}"/>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222482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19</a:t>
            </a:fld>
            <a:endParaRPr lang="nb-NO"/>
          </a:p>
        </p:txBody>
      </p:sp>
      <p:sp>
        <p:nvSpPr>
          <p:cNvPr id="5" name="Date Placeholder 4">
            <a:extLst>
              <a:ext uri="{FF2B5EF4-FFF2-40B4-BE49-F238E27FC236}">
                <a16:creationId xmlns:a16="http://schemas.microsoft.com/office/drawing/2014/main" id="{A3FC31C4-5C96-3ECB-C66C-3F37C9E1C9D8}"/>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530965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Courier New" panose="02070309020205020404" pitchFamily="49" charset="0"/>
              <a:buNone/>
              <a:tabLst/>
              <a:defRPr/>
            </a:pPr>
            <a:r>
              <a:rPr lang="en-GB" sz="1200" dirty="0">
                <a:latin typeface="Yu Gothic UI" panose="020B0500000000000000" pitchFamily="34" charset="-128"/>
                <a:ea typeface="Yu Gothic UI" panose="020B0500000000000000" pitchFamily="34" charset="-128"/>
                <a:cs typeface="Segoe UI" panose="020B0502040204020203" pitchFamily="34" charset="0"/>
              </a:rPr>
              <a:t>The goal of the</a:t>
            </a:r>
            <a:r>
              <a:rPr lang="en-GB" sz="1200" baseline="0" dirty="0">
                <a:latin typeface="Yu Gothic UI" panose="020B0500000000000000" pitchFamily="34" charset="-128"/>
                <a:ea typeface="Yu Gothic UI" panose="020B0500000000000000" pitchFamily="34" charset="-128"/>
                <a:cs typeface="Segoe UI" panose="020B0502040204020203" pitchFamily="34" charset="0"/>
              </a:rPr>
              <a:t> lecture is to provide a general overview of some of the term concept related to GIS and its use. </a:t>
            </a:r>
            <a:endParaRPr lang="en-GB" sz="1200" dirty="0">
              <a:latin typeface="Yu Gothic UI" panose="020B0500000000000000" pitchFamily="34" charset="-128"/>
              <a:ea typeface="Yu Gothic UI" panose="020B0500000000000000" pitchFamily="34" charset="-128"/>
              <a:cs typeface="Segoe UI" panose="020B0502040204020203" pitchFamily="34" charset="0"/>
            </a:endParaRPr>
          </a:p>
          <a:p>
            <a:pPr marL="571500" indent="-571500">
              <a:lnSpc>
                <a:spcPct val="150000"/>
              </a:lnSpc>
              <a:buFont typeface="Courier New" panose="02070309020205020404" pitchFamily="49" charset="0"/>
              <a:buChar char="o"/>
            </a:pPr>
            <a:r>
              <a:rPr lang="en-GB" sz="1200" dirty="0">
                <a:latin typeface="Yu Gothic UI" panose="020B0500000000000000" pitchFamily="34" charset="-128"/>
                <a:ea typeface="Yu Gothic UI" panose="020B0500000000000000" pitchFamily="34" charset="-128"/>
                <a:cs typeface="Segoe UI" panose="020B0502040204020203" pitchFamily="34" charset="0"/>
              </a:rPr>
              <a:t>Basic of Geographic information systems (GIS)</a:t>
            </a:r>
          </a:p>
          <a:p>
            <a:pPr marL="571500" indent="-571500">
              <a:lnSpc>
                <a:spcPct val="150000"/>
              </a:lnSpc>
              <a:buFont typeface="Courier New" panose="02070309020205020404" pitchFamily="49" charset="0"/>
              <a:buChar char="o"/>
            </a:pPr>
            <a:r>
              <a:rPr lang="en-GB" sz="1200" dirty="0">
                <a:latin typeface="Yu Gothic UI" panose="020B0500000000000000" pitchFamily="34" charset="-128"/>
                <a:ea typeface="Yu Gothic UI" panose="020B0500000000000000" pitchFamily="34" charset="-128"/>
                <a:cs typeface="Segoe UI" panose="020B0502040204020203" pitchFamily="34" charset="0"/>
              </a:rPr>
              <a:t>Uses for GIS technologies</a:t>
            </a:r>
          </a:p>
          <a:p>
            <a:pPr marL="571500" indent="-571500">
              <a:lnSpc>
                <a:spcPct val="150000"/>
              </a:lnSpc>
              <a:buFont typeface="Courier New" panose="02070309020205020404" pitchFamily="49" charset="0"/>
              <a:buChar char="o"/>
            </a:pPr>
            <a:r>
              <a:rPr lang="en-GB" sz="1200" dirty="0">
                <a:latin typeface="Yu Gothic UI" panose="020B0500000000000000" pitchFamily="34" charset="-128"/>
                <a:ea typeface="Yu Gothic UI" panose="020B0500000000000000" pitchFamily="34" charset="-128"/>
                <a:cs typeface="Segoe UI" panose="020B0502040204020203" pitchFamily="34" charset="0"/>
              </a:rPr>
              <a:t>Raster and vector data</a:t>
            </a:r>
          </a:p>
          <a:p>
            <a:pPr marL="0" indent="0">
              <a:lnSpc>
                <a:spcPct val="150000"/>
              </a:lnSpc>
              <a:buFont typeface="Courier New" panose="02070309020205020404" pitchFamily="49" charset="0"/>
              <a:buNone/>
            </a:pPr>
            <a:r>
              <a:rPr lang="en-GB" sz="1200" baseline="0" dirty="0">
                <a:latin typeface="Yu Gothic UI" panose="020B0500000000000000" pitchFamily="34" charset="-128"/>
                <a:ea typeface="Yu Gothic UI" panose="020B0500000000000000" pitchFamily="34" charset="-128"/>
                <a:cs typeface="Segoe UI" panose="020B0502040204020203" pitchFamily="34" charset="0"/>
              </a:rPr>
              <a:t>Now we will discuss the way these phenomena are presented and in general the specific characteristic of geospatial data.</a:t>
            </a:r>
          </a:p>
          <a:p>
            <a:pPr marL="0" indent="0">
              <a:lnSpc>
                <a:spcPct val="150000"/>
              </a:lnSpc>
              <a:buFont typeface="Courier New" panose="02070309020205020404" pitchFamily="49" charset="0"/>
              <a:buNone/>
            </a:pPr>
            <a:r>
              <a:rPr lang="en-GB" sz="1200" baseline="0" dirty="0">
                <a:latin typeface="Yu Gothic UI" panose="020B0500000000000000" pitchFamily="34" charset="-128"/>
                <a:ea typeface="Yu Gothic UI" panose="020B0500000000000000" pitchFamily="34" charset="-128"/>
                <a:cs typeface="Segoe UI" panose="020B0502040204020203" pitchFamily="34" charset="0"/>
              </a:rPr>
              <a:t> </a:t>
            </a:r>
            <a:endParaRPr lang="en-GB" sz="12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20</a:t>
            </a:fld>
            <a:endParaRPr lang="nb-NO"/>
          </a:p>
        </p:txBody>
      </p:sp>
      <p:sp>
        <p:nvSpPr>
          <p:cNvPr id="5" name="Date Placeholder 4">
            <a:extLst>
              <a:ext uri="{FF2B5EF4-FFF2-40B4-BE49-F238E27FC236}">
                <a16:creationId xmlns:a16="http://schemas.microsoft.com/office/drawing/2014/main" id="{89345030-E7A6-6B0C-D66A-E7443B182E7A}"/>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549318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a:t>
            </a:fld>
            <a:endParaRPr lang="nb-NO"/>
          </a:p>
        </p:txBody>
      </p:sp>
      <p:sp>
        <p:nvSpPr>
          <p:cNvPr id="5" name="Date Placeholder 4">
            <a:extLst>
              <a:ext uri="{FF2B5EF4-FFF2-40B4-BE49-F238E27FC236}">
                <a16:creationId xmlns:a16="http://schemas.microsoft.com/office/drawing/2014/main" id="{C62E810E-0C5A-F3FD-FC9B-CC9486320752}"/>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693071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21</a:t>
            </a:fld>
            <a:endParaRPr lang="nb-NO"/>
          </a:p>
        </p:txBody>
      </p:sp>
      <p:sp>
        <p:nvSpPr>
          <p:cNvPr id="5" name="Date Placeholder 4">
            <a:extLst>
              <a:ext uri="{FF2B5EF4-FFF2-40B4-BE49-F238E27FC236}">
                <a16:creationId xmlns:a16="http://schemas.microsoft.com/office/drawing/2014/main" id="{B6BA243B-293D-6396-AACC-BFE5684EE8F3}"/>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066811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latin typeface="Yu Gothic UI" panose="020B0500000000000000" pitchFamily="34" charset="-128"/>
                <a:ea typeface="Yu Gothic UI" panose="020B0500000000000000" pitchFamily="34" charset="-128"/>
                <a:cs typeface="Segoe UI" panose="020B0502040204020203" pitchFamily="34" charset="0"/>
              </a:rPr>
              <a:t>Each geographical object has 3 basic components:</a:t>
            </a:r>
          </a:p>
          <a:p>
            <a:pPr marL="457200" indent="-457200">
              <a:buFont typeface="Arial" panose="020B0604020202020204" pitchFamily="34" charset="0"/>
              <a:buChar char="•"/>
            </a:pPr>
            <a:r>
              <a:rPr lang="en-US" sz="2800" b="1" dirty="0">
                <a:latin typeface="Yu Gothic UI" panose="020B0500000000000000" pitchFamily="34" charset="-128"/>
                <a:ea typeface="Yu Gothic UI" panose="020B0500000000000000" pitchFamily="34" charset="-128"/>
                <a:cs typeface="Segoe UI" panose="020B0502040204020203" pitchFamily="34" charset="0"/>
              </a:rPr>
              <a:t>What? </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Phenomena with Attribute. An object can have several attributes </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Measured values</a:t>
            </a:r>
          </a:p>
          <a:p>
            <a:pPr marL="1371600" lvl="2"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Quantitative (value with rank), ex. Height</a:t>
            </a:r>
          </a:p>
          <a:p>
            <a:pPr marL="1371600" lvl="2"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Qualitative (characteristic, class), ex. land use</a:t>
            </a:r>
          </a:p>
          <a:p>
            <a:pPr marL="457200" indent="-457200">
              <a:buFont typeface="Arial" panose="020B0604020202020204" pitchFamily="34" charset="0"/>
              <a:buChar char="•"/>
            </a:pPr>
            <a:r>
              <a:rPr lang="en-US" sz="2800" b="1" dirty="0">
                <a:latin typeface="Yu Gothic UI" panose="020B0500000000000000" pitchFamily="34" charset="-128"/>
                <a:ea typeface="Yu Gothic UI" panose="020B0500000000000000" pitchFamily="34" charset="-128"/>
                <a:cs typeface="Segoe UI" panose="020B0502040204020203" pitchFamily="34" charset="0"/>
              </a:rPr>
              <a:t>Where?</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Coordinates (2D or 3D), projection and coordinate system</a:t>
            </a:r>
          </a:p>
          <a:p>
            <a:pPr marL="450850" lvl="2" indent="-450850">
              <a:buFont typeface="Courier New" panose="02070309020205020404" pitchFamily="49" charset="0"/>
              <a:buChar char="o"/>
            </a:pPr>
            <a:r>
              <a:rPr lang="en-US" sz="2800" b="1" dirty="0">
                <a:latin typeface="Yu Gothic UI" panose="020B0500000000000000" pitchFamily="34" charset="-128"/>
                <a:ea typeface="Yu Gothic UI" panose="020B0500000000000000" pitchFamily="34" charset="-128"/>
                <a:cs typeface="Segoe UI" panose="020B0502040204020203" pitchFamily="34" charset="0"/>
              </a:rPr>
              <a:t>When? (Time) </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Snapshot (</a:t>
            </a:r>
            <a:r>
              <a:rPr lang="en-US" sz="2400" dirty="0" err="1">
                <a:latin typeface="Yu Gothic UI" panose="020B0500000000000000" pitchFamily="34" charset="-128"/>
                <a:ea typeface="Yu Gothic UI" panose="020B0500000000000000" pitchFamily="34" charset="-128"/>
                <a:cs typeface="Segoe UI" panose="020B0502040204020203" pitchFamily="34" charset="0"/>
              </a:rPr>
              <a:t>eg</a:t>
            </a:r>
            <a:r>
              <a:rPr lang="en-US" sz="2400" dirty="0">
                <a:latin typeface="Yu Gothic UI" panose="020B0500000000000000" pitchFamily="34" charset="-128"/>
                <a:ea typeface="Yu Gothic UI" panose="020B0500000000000000" pitchFamily="34" charset="-128"/>
                <a:cs typeface="Segoe UI" panose="020B0502040204020203" pitchFamily="34" charset="0"/>
              </a:rPr>
              <a:t> topographic map)</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Time object (</a:t>
            </a:r>
            <a:r>
              <a:rPr lang="en-US" sz="2400" dirty="0" err="1">
                <a:latin typeface="Yu Gothic UI" panose="020B0500000000000000" pitchFamily="34" charset="-128"/>
                <a:ea typeface="Yu Gothic UI" panose="020B0500000000000000" pitchFamily="34" charset="-128"/>
                <a:cs typeface="Segoe UI" panose="020B0502040204020203" pitchFamily="34" charset="0"/>
              </a:rPr>
              <a:t>eg</a:t>
            </a:r>
            <a:r>
              <a:rPr lang="en-US" sz="2400" dirty="0">
                <a:latin typeface="Yu Gothic UI" panose="020B0500000000000000" pitchFamily="34" charset="-128"/>
                <a:ea typeface="Yu Gothic UI" panose="020B0500000000000000" pitchFamily="34" charset="-128"/>
                <a:cs typeface="Segoe UI" panose="020B0502040204020203" pitchFamily="34" charset="0"/>
              </a:rPr>
              <a:t> glacier front in different time periods)</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Cyclic time ("repetitive" phenomena, </a:t>
            </a:r>
            <a:r>
              <a:rPr lang="en-US" sz="2400" dirty="0" err="1">
                <a:latin typeface="Yu Gothic UI" panose="020B0500000000000000" pitchFamily="34" charset="-128"/>
                <a:ea typeface="Yu Gothic UI" panose="020B0500000000000000" pitchFamily="34" charset="-128"/>
                <a:cs typeface="Segoe UI" panose="020B0502040204020203" pitchFamily="34" charset="0"/>
              </a:rPr>
              <a:t>eg</a:t>
            </a:r>
            <a:r>
              <a:rPr lang="en-US" sz="2400" dirty="0">
                <a:latin typeface="Yu Gothic UI" panose="020B0500000000000000" pitchFamily="34" charset="-128"/>
                <a:ea typeface="Yu Gothic UI" panose="020B0500000000000000" pitchFamily="34" charset="-128"/>
                <a:cs typeface="Segoe UI" panose="020B0502040204020203" pitchFamily="34" charset="0"/>
              </a:rPr>
              <a:t> season, bus route)</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22</a:t>
            </a:fld>
            <a:endParaRPr lang="nb-NO"/>
          </a:p>
        </p:txBody>
      </p:sp>
      <p:sp>
        <p:nvSpPr>
          <p:cNvPr id="5" name="Date Placeholder 4">
            <a:extLst>
              <a:ext uri="{FF2B5EF4-FFF2-40B4-BE49-F238E27FC236}">
                <a16:creationId xmlns:a16="http://schemas.microsoft.com/office/drawing/2014/main" id="{F955DFE5-F120-2368-9CC0-8774AAC5BB81}"/>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618506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23</a:t>
            </a:fld>
            <a:endParaRPr lang="nb-NO"/>
          </a:p>
        </p:txBody>
      </p:sp>
      <p:sp>
        <p:nvSpPr>
          <p:cNvPr id="5" name="Date Placeholder 4">
            <a:extLst>
              <a:ext uri="{FF2B5EF4-FFF2-40B4-BE49-F238E27FC236}">
                <a16:creationId xmlns:a16="http://schemas.microsoft.com/office/drawing/2014/main" id="{BFA05F2A-AA6E-64D4-20C9-D07278508A53}"/>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108325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24</a:t>
            </a:fld>
            <a:endParaRPr lang="nb-NO"/>
          </a:p>
        </p:txBody>
      </p:sp>
      <p:sp>
        <p:nvSpPr>
          <p:cNvPr id="5" name="Date Placeholder 4">
            <a:extLst>
              <a:ext uri="{FF2B5EF4-FFF2-40B4-BE49-F238E27FC236}">
                <a16:creationId xmlns:a16="http://schemas.microsoft.com/office/drawing/2014/main" id="{E920212E-5FCD-D8EA-B796-89AF0E62EDB9}"/>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836801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25</a:t>
            </a:fld>
            <a:endParaRPr lang="nb-NO"/>
          </a:p>
        </p:txBody>
      </p:sp>
      <p:sp>
        <p:nvSpPr>
          <p:cNvPr id="5" name="Date Placeholder 4">
            <a:extLst>
              <a:ext uri="{FF2B5EF4-FFF2-40B4-BE49-F238E27FC236}">
                <a16:creationId xmlns:a16="http://schemas.microsoft.com/office/drawing/2014/main" id="{1B2CD7B6-20CA-EEA5-8457-13B5D4F8FA11}"/>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4282779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26</a:t>
            </a:fld>
            <a:endParaRPr lang="nb-NO"/>
          </a:p>
        </p:txBody>
      </p:sp>
      <p:sp>
        <p:nvSpPr>
          <p:cNvPr id="5" name="Date Placeholder 4">
            <a:extLst>
              <a:ext uri="{FF2B5EF4-FFF2-40B4-BE49-F238E27FC236}">
                <a16:creationId xmlns:a16="http://schemas.microsoft.com/office/drawing/2014/main" id="{14970D97-579C-5900-F930-527FD7925E7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077152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27</a:t>
            </a:fld>
            <a:endParaRPr lang="nb-NO"/>
          </a:p>
        </p:txBody>
      </p:sp>
      <p:sp>
        <p:nvSpPr>
          <p:cNvPr id="5" name="Date Placeholder 4">
            <a:extLst>
              <a:ext uri="{FF2B5EF4-FFF2-40B4-BE49-F238E27FC236}">
                <a16:creationId xmlns:a16="http://schemas.microsoft.com/office/drawing/2014/main" id="{B31A9120-C653-CBB6-6844-FD6CB3B8F0E0}"/>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116670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a:t>Data is georeferenced if it is associated with some position on the Earth’s surface by using a spatial reference system.</a:t>
            </a:r>
          </a:p>
          <a:p>
            <a:r>
              <a:rPr lang="en-GB" baseline="0" noProof="0" dirty="0"/>
              <a:t>Data with positional data are called spatial data.  </a:t>
            </a:r>
          </a:p>
          <a:p>
            <a:r>
              <a:rPr lang="en-GB" baseline="0" noProof="0" dirty="0"/>
              <a:t>As you know spatial data can have a local system so you have positional information without a geographic information or geographic data.</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28</a:t>
            </a:fld>
            <a:endParaRPr lang="nb-NO"/>
          </a:p>
        </p:txBody>
      </p:sp>
      <p:sp>
        <p:nvSpPr>
          <p:cNvPr id="5" name="Date Placeholder 4">
            <a:extLst>
              <a:ext uri="{FF2B5EF4-FFF2-40B4-BE49-F238E27FC236}">
                <a16:creationId xmlns:a16="http://schemas.microsoft.com/office/drawing/2014/main" id="{2E7A8FAC-98E3-E475-3427-A917F9144CDE}"/>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820083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29</a:t>
            </a:fld>
            <a:endParaRPr lang="nb-NO"/>
          </a:p>
        </p:txBody>
      </p:sp>
      <p:sp>
        <p:nvSpPr>
          <p:cNvPr id="5" name="Date Placeholder 4">
            <a:extLst>
              <a:ext uri="{FF2B5EF4-FFF2-40B4-BE49-F238E27FC236}">
                <a16:creationId xmlns:a16="http://schemas.microsoft.com/office/drawing/2014/main" id="{7758A40E-4023-B54A-879A-DB8E1BA64F72}"/>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703085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Continuous vs. discrete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Continuous</a:t>
            </a:r>
            <a:r>
              <a:rPr lang="en-US" dirty="0"/>
              <a:t> Data values distributed across a surface without interruption –Key words: What varies and how smooth?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elevation, temperature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Discrete</a:t>
            </a:r>
            <a:r>
              <a:rPr lang="en-US" dirty="0"/>
              <a:t> –with well-defined boundaries in otherwise empty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Points: Town, power pole Lines: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Highway, stream Areas: U.S. Counties, national parks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https://desktop.arcgis.com/en/arcmap/latest/extensions/3d-analyst/discrete-and-continuous-data-in-3d-analyst.htm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30</a:t>
            </a:fld>
            <a:endParaRPr lang="nb-NO"/>
          </a:p>
        </p:txBody>
      </p:sp>
      <p:sp>
        <p:nvSpPr>
          <p:cNvPr id="5" name="Date Placeholder 4">
            <a:extLst>
              <a:ext uri="{FF2B5EF4-FFF2-40B4-BE49-F238E27FC236}">
                <a16:creationId xmlns:a16="http://schemas.microsoft.com/office/drawing/2014/main" id="{E36CFCE2-4C6E-18AA-5B0E-5A60A902F48C}"/>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734208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Courier New" panose="02070309020205020404" pitchFamily="49" charset="0"/>
              <a:buNone/>
              <a:tabLst/>
              <a:defRPr/>
            </a:pPr>
            <a:r>
              <a:rPr lang="en-GB" sz="12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What you will learn by the end of the lecture</a:t>
            </a:r>
            <a:endParaRPr lang="en-GB" sz="1200" dirty="0">
              <a:latin typeface="Yu Gothic UI" panose="020B0500000000000000" pitchFamily="34" charset="-128"/>
              <a:ea typeface="Yu Gothic UI" panose="020B0500000000000000" pitchFamily="34" charset="-128"/>
              <a:cs typeface="Segoe UI" panose="020B0502040204020203" pitchFamily="34" charset="0"/>
            </a:endParaRPr>
          </a:p>
          <a:p>
            <a:pPr marL="571500" indent="-571500">
              <a:lnSpc>
                <a:spcPct val="150000"/>
              </a:lnSpc>
              <a:buFont typeface="Courier New" panose="02070309020205020404" pitchFamily="49" charset="0"/>
              <a:buChar char="o"/>
            </a:pPr>
            <a:r>
              <a:rPr lang="en-GB" sz="1200" dirty="0">
                <a:latin typeface="Yu Gothic UI" panose="020B0500000000000000" pitchFamily="34" charset="-128"/>
                <a:ea typeface="Yu Gothic UI" panose="020B0500000000000000" pitchFamily="34" charset="-128"/>
                <a:cs typeface="Segoe UI" panose="020B0502040204020203" pitchFamily="34" charset="0"/>
              </a:rPr>
              <a:t>Basic of Geographic information systems (GIS)</a:t>
            </a:r>
          </a:p>
          <a:p>
            <a:pPr marL="571500" indent="-571500">
              <a:lnSpc>
                <a:spcPct val="150000"/>
              </a:lnSpc>
              <a:buFont typeface="Courier New" panose="02070309020205020404" pitchFamily="49" charset="0"/>
              <a:buChar char="o"/>
            </a:pPr>
            <a:r>
              <a:rPr lang="en-GB" sz="1200" dirty="0">
                <a:latin typeface="Yu Gothic UI" panose="020B0500000000000000" pitchFamily="34" charset="-128"/>
                <a:ea typeface="Yu Gothic UI" panose="020B0500000000000000" pitchFamily="34" charset="-128"/>
                <a:cs typeface="Segoe UI" panose="020B0502040204020203" pitchFamily="34" charset="0"/>
              </a:rPr>
              <a:t>Uses for GIS technologies</a:t>
            </a:r>
          </a:p>
          <a:p>
            <a:pPr marL="571500" indent="-571500">
              <a:lnSpc>
                <a:spcPct val="150000"/>
              </a:lnSpc>
              <a:buFont typeface="Courier New" panose="02070309020205020404" pitchFamily="49" charset="0"/>
              <a:buChar char="o"/>
            </a:pPr>
            <a:r>
              <a:rPr lang="en-GB" sz="1200" dirty="0">
                <a:latin typeface="Yu Gothic UI" panose="020B0500000000000000" pitchFamily="34" charset="-128"/>
                <a:ea typeface="Yu Gothic UI" panose="020B0500000000000000" pitchFamily="34" charset="-128"/>
                <a:cs typeface="Segoe UI" panose="020B0502040204020203" pitchFamily="34" charset="0"/>
              </a:rPr>
              <a:t>Raster and vector data</a:t>
            </a:r>
          </a:p>
          <a:p>
            <a:pPr marL="571500" indent="-571500">
              <a:lnSpc>
                <a:spcPct val="150000"/>
              </a:lnSpc>
              <a:buFont typeface="Courier New" panose="02070309020205020404" pitchFamily="49" charset="0"/>
              <a:buChar char="o"/>
            </a:pPr>
            <a:endParaRPr lang="en-GB" sz="1200" dirty="0">
              <a:latin typeface="Yu Gothic UI" panose="020B0500000000000000" pitchFamily="34" charset="-128"/>
              <a:ea typeface="Yu Gothic UI" panose="020B0500000000000000" pitchFamily="34" charset="-128"/>
              <a:cs typeface="Segoe UI" panose="020B0502040204020203" pitchFamily="34" charset="0"/>
            </a:endParaRPr>
          </a:p>
          <a:p>
            <a:pPr marL="0" indent="0">
              <a:lnSpc>
                <a:spcPct val="150000"/>
              </a:lnSpc>
              <a:buFont typeface="Courier New" panose="02070309020205020404" pitchFamily="49" charset="0"/>
              <a:buNone/>
            </a:pPr>
            <a:r>
              <a:rPr lang="en-GB" sz="1200" dirty="0">
                <a:latin typeface="Yu Gothic UI" panose="020B0500000000000000" pitchFamily="34" charset="-128"/>
                <a:ea typeface="Yu Gothic UI" panose="020B0500000000000000" pitchFamily="34" charset="-128"/>
                <a:cs typeface="Segoe UI" panose="020B0502040204020203" pitchFamily="34" charset="0"/>
              </a:rPr>
              <a:t>The goal of the</a:t>
            </a:r>
            <a:r>
              <a:rPr lang="en-GB" sz="1200" baseline="0" dirty="0">
                <a:latin typeface="Yu Gothic UI" panose="020B0500000000000000" pitchFamily="34" charset="-128"/>
                <a:ea typeface="Yu Gothic UI" panose="020B0500000000000000" pitchFamily="34" charset="-128"/>
                <a:cs typeface="Segoe UI" panose="020B0502040204020203" pitchFamily="34" charset="0"/>
              </a:rPr>
              <a:t> lecture is to provide a general overview of the basic term and concept related to GIS and its use. </a:t>
            </a:r>
          </a:p>
          <a:p>
            <a:pPr marL="0" indent="0">
              <a:lnSpc>
                <a:spcPct val="150000"/>
              </a:lnSpc>
              <a:buFont typeface="Courier New" panose="02070309020205020404" pitchFamily="49" charset="0"/>
              <a:buNone/>
            </a:pPr>
            <a:r>
              <a:rPr lang="en-GB" sz="1200" baseline="0" dirty="0">
                <a:latin typeface="Yu Gothic UI" panose="020B0500000000000000" pitchFamily="34" charset="-128"/>
                <a:ea typeface="Yu Gothic UI" panose="020B0500000000000000" pitchFamily="34" charset="-128"/>
                <a:cs typeface="Segoe UI" panose="020B0502040204020203" pitchFamily="34" charset="0"/>
              </a:rPr>
              <a:t>So first I p</a:t>
            </a:r>
            <a:r>
              <a:rPr lang="en-GB" sz="1200" dirty="0">
                <a:latin typeface="Yu Gothic UI" panose="020B0500000000000000" pitchFamily="34" charset="-128"/>
                <a:ea typeface="Yu Gothic UI" panose="020B0500000000000000" pitchFamily="34" charset="-128"/>
                <a:cs typeface="Segoe UI" panose="020B0502040204020203" pitchFamily="34" charset="0"/>
              </a:rPr>
              <a:t>rovide</a:t>
            </a:r>
            <a:r>
              <a:rPr lang="en-GB" sz="1200" baseline="0" dirty="0">
                <a:latin typeface="Yu Gothic UI" panose="020B0500000000000000" pitchFamily="34" charset="-128"/>
                <a:ea typeface="Yu Gothic UI" panose="020B0500000000000000" pitchFamily="34" charset="-128"/>
                <a:cs typeface="Segoe UI" panose="020B0502040204020203" pitchFamily="34" charset="0"/>
              </a:rPr>
              <a:t> a general introduction to GIS definition, discussing various geographic phenomena and important I will introduce the concept of spatial temporal dimension. </a:t>
            </a:r>
          </a:p>
          <a:p>
            <a:pPr marL="0" indent="0">
              <a:lnSpc>
                <a:spcPct val="150000"/>
              </a:lnSpc>
              <a:buFont typeface="Courier New" panose="02070309020205020404" pitchFamily="49" charset="0"/>
              <a:buNone/>
            </a:pPr>
            <a:r>
              <a:rPr lang="en-GB" sz="1200" baseline="0" dirty="0">
                <a:latin typeface="Yu Gothic UI" panose="020B0500000000000000" pitchFamily="34" charset="-128"/>
                <a:ea typeface="Yu Gothic UI" panose="020B0500000000000000" pitchFamily="34" charset="-128"/>
                <a:cs typeface="Segoe UI" panose="020B0502040204020203" pitchFamily="34" charset="0"/>
              </a:rPr>
              <a:t>Second, we will discuss the way these phenomena are presented and in general the specific characteristic of geospatial data.</a:t>
            </a:r>
          </a:p>
          <a:p>
            <a:pPr marL="0" indent="0">
              <a:lnSpc>
                <a:spcPct val="150000"/>
              </a:lnSpc>
              <a:buFont typeface="Courier New" panose="02070309020205020404" pitchFamily="49" charset="0"/>
              <a:buNone/>
            </a:pPr>
            <a:r>
              <a:rPr lang="en-GB" sz="1200" strike="sngStrike" baseline="0" dirty="0">
                <a:latin typeface="Yu Gothic UI" panose="020B0500000000000000" pitchFamily="34" charset="-128"/>
                <a:ea typeface="Yu Gothic UI" panose="020B0500000000000000" pitchFamily="34" charset="-128"/>
                <a:cs typeface="Segoe UI" panose="020B0502040204020203" pitchFamily="34" charset="0"/>
              </a:rPr>
              <a:t>Each section contain a summary and some questions. The questions (exercise) are meant to be a test of understanding of the content of the lectures. They are not practical exercise, for this there is the laboratory.</a:t>
            </a:r>
          </a:p>
          <a:p>
            <a:pPr marL="0" lvl="1" indent="0">
              <a:buFont typeface="Arial" panose="020B0604020202020204" pitchFamily="34" charset="0"/>
              <a:buNone/>
            </a:pPr>
            <a:r>
              <a:rPr lang="en-GB" strike="sngStrike" dirty="0">
                <a:latin typeface="Myriad Pro" panose="020B0503030403020204" pitchFamily="34" charset="0"/>
                <a:cs typeface="Segoe UI" panose="020B0502040204020203" pitchFamily="34" charset="0"/>
              </a:rPr>
              <a:t>In between each block I provide you with some questions</a:t>
            </a:r>
            <a:r>
              <a:rPr lang="en-GB" strike="sngStrike" baseline="0" dirty="0">
                <a:latin typeface="Myriad Pro" panose="020B0503030403020204" pitchFamily="34" charset="0"/>
                <a:cs typeface="Segoe UI" panose="020B0502040204020203" pitchFamily="34" charset="0"/>
              </a:rPr>
              <a:t> and at the end of the lecture we will discuss together on the question and we can open the discussion and question on the topics.</a:t>
            </a:r>
            <a:endParaRPr lang="en-GB" sz="1200" strike="sngStrike"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a:t>
            </a:fld>
            <a:endParaRPr lang="nb-NO"/>
          </a:p>
        </p:txBody>
      </p:sp>
      <p:sp>
        <p:nvSpPr>
          <p:cNvPr id="5" name="Date Placeholder 4">
            <a:extLst>
              <a:ext uri="{FF2B5EF4-FFF2-40B4-BE49-F238E27FC236}">
                <a16:creationId xmlns:a16="http://schemas.microsoft.com/office/drawing/2014/main" id="{B2F9D0FB-E4BA-D819-8150-08284D70FE9F}"/>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908216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31</a:t>
            </a:fld>
            <a:endParaRPr lang="nb-NO"/>
          </a:p>
        </p:txBody>
      </p:sp>
      <p:sp>
        <p:nvSpPr>
          <p:cNvPr id="5" name="Date Placeholder 4">
            <a:extLst>
              <a:ext uri="{FF2B5EF4-FFF2-40B4-BE49-F238E27FC236}">
                <a16:creationId xmlns:a16="http://schemas.microsoft.com/office/drawing/2014/main" id="{F2FD7686-F6F8-F6CB-4889-DFCF225D2E9F}"/>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735538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map above shows the temperature of the ocean surface (called “sea surface temperature” or SST).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data to make this map was collected by instruments on the GOES and POES satellites from June 21-24, 2005.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Red and yellow colors indicate warmer water than blue and green colors.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Let them discuss this and the next slide</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32</a:t>
            </a:fld>
            <a:endParaRPr lang="nb-NO"/>
          </a:p>
        </p:txBody>
      </p:sp>
      <p:sp>
        <p:nvSpPr>
          <p:cNvPr id="5" name="Date Placeholder 4">
            <a:extLst>
              <a:ext uri="{FF2B5EF4-FFF2-40B4-BE49-F238E27FC236}">
                <a16:creationId xmlns:a16="http://schemas.microsoft.com/office/drawing/2014/main" id="{F255A036-6442-6E1A-947A-E2FD6DD669B8}"/>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090176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33</a:t>
            </a:fld>
            <a:endParaRPr lang="nb-NO"/>
          </a:p>
        </p:txBody>
      </p:sp>
      <p:sp>
        <p:nvSpPr>
          <p:cNvPr id="5" name="Date Placeholder 4">
            <a:extLst>
              <a:ext uri="{FF2B5EF4-FFF2-40B4-BE49-F238E27FC236}">
                <a16:creationId xmlns:a16="http://schemas.microsoft.com/office/drawing/2014/main" id="{D5DF6A57-C023-B423-F647-C35C7BFF0662}"/>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317188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noProof="0" dirty="0"/>
              <a:t>How would you represent geographical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noProof="0" dirty="0"/>
              <a:t>We have two common data models to represent reality in a GIS.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nb-NO" noProof="0" dirty="0"/>
          </a:p>
        </p:txBody>
      </p:sp>
      <p:sp>
        <p:nvSpPr>
          <p:cNvPr id="4" name="Slide Number Placeholder 3"/>
          <p:cNvSpPr>
            <a:spLocks noGrp="1"/>
          </p:cNvSpPr>
          <p:nvPr>
            <p:ph type="sldNum" sz="quarter" idx="10"/>
          </p:nvPr>
        </p:nvSpPr>
        <p:spPr/>
        <p:txBody>
          <a:bodyPr/>
          <a:lstStyle/>
          <a:p>
            <a:fld id="{EA0A4961-C86A-4DEB-87C0-D9025FEF9437}" type="slidenum">
              <a:rPr lang="nb-NO" smtClean="0"/>
              <a:t>34</a:t>
            </a:fld>
            <a:endParaRPr lang="nb-NO"/>
          </a:p>
        </p:txBody>
      </p:sp>
      <p:sp>
        <p:nvSpPr>
          <p:cNvPr id="5" name="Date Placeholder 4">
            <a:extLst>
              <a:ext uri="{FF2B5EF4-FFF2-40B4-BE49-F238E27FC236}">
                <a16:creationId xmlns:a16="http://schemas.microsoft.com/office/drawing/2014/main" id="{A642F939-F3EC-893A-F2DB-A10AFDA6D91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737634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noProof="0" dirty="0">
                <a:solidFill>
                  <a:schemeClr val="tx1"/>
                </a:solidFill>
                <a:effectLst/>
                <a:latin typeface="+mn-lt"/>
                <a:ea typeface="+mn-ea"/>
                <a:cs typeface="+mn-cs"/>
              </a:rPr>
              <a:t>This is an illustration of transferring a real world geographic area into the raster and vector formats.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noProof="0" dirty="0">
                <a:solidFill>
                  <a:schemeClr val="tx1"/>
                </a:solidFill>
                <a:effectLst/>
                <a:latin typeface="+mn-lt"/>
                <a:ea typeface="+mn-ea"/>
                <a:cs typeface="+mn-cs"/>
              </a:rPr>
              <a:t>In the </a:t>
            </a:r>
            <a:r>
              <a:rPr lang="en-GB" sz="1200" b="1" i="0" kern="1200" noProof="0" dirty="0">
                <a:solidFill>
                  <a:schemeClr val="tx1"/>
                </a:solidFill>
                <a:effectLst/>
                <a:latin typeface="+mn-lt"/>
                <a:ea typeface="+mn-ea"/>
                <a:cs typeface="+mn-cs"/>
              </a:rPr>
              <a:t>raster format</a:t>
            </a:r>
            <a:r>
              <a:rPr lang="en-GB" sz="1200" b="0" i="0" kern="1200" noProof="0" dirty="0">
                <a:solidFill>
                  <a:schemeClr val="tx1"/>
                </a:solidFill>
                <a:effectLst/>
                <a:latin typeface="+mn-lt"/>
                <a:ea typeface="+mn-ea"/>
                <a:cs typeface="+mn-cs"/>
              </a:rPr>
              <a:t> the geographic area is parcelled into numerous grid squares and the value that makes up the majority of the square dictates that that entire square gets the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noProof="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noProof="0" dirty="0">
                <a:solidFill>
                  <a:schemeClr val="tx1"/>
                </a:solidFill>
                <a:effectLst/>
                <a:latin typeface="+mn-lt"/>
                <a:ea typeface="+mn-ea"/>
                <a:cs typeface="+mn-cs"/>
              </a:rPr>
              <a:t>In the </a:t>
            </a:r>
            <a:r>
              <a:rPr lang="en-GB" sz="1200" b="1" i="0" kern="1200" noProof="0" dirty="0">
                <a:solidFill>
                  <a:schemeClr val="tx1"/>
                </a:solidFill>
                <a:effectLst/>
                <a:latin typeface="+mn-lt"/>
                <a:ea typeface="+mn-ea"/>
                <a:cs typeface="+mn-cs"/>
              </a:rPr>
              <a:t>vector format</a:t>
            </a:r>
            <a:r>
              <a:rPr lang="en-GB" sz="1200" b="0" i="0" kern="1200" noProof="0" dirty="0">
                <a:solidFill>
                  <a:schemeClr val="tx1"/>
                </a:solidFill>
                <a:effectLst/>
                <a:latin typeface="+mn-lt"/>
                <a:ea typeface="+mn-ea"/>
                <a:cs typeface="+mn-cs"/>
              </a:rPr>
              <a:t> all entities are classified into points, lines, or polygons. Source: Defence Mapping School National Imagery and Mapping Agency's</a:t>
            </a:r>
            <a:r>
              <a:rPr lang="en-GB" altLang="nb-NO" noProof="0" dirty="0"/>
              <a:t> digitally?</a:t>
            </a:r>
          </a:p>
        </p:txBody>
      </p:sp>
      <p:sp>
        <p:nvSpPr>
          <p:cNvPr id="4" name="Slide Number Placeholder 3"/>
          <p:cNvSpPr>
            <a:spLocks noGrp="1"/>
          </p:cNvSpPr>
          <p:nvPr>
            <p:ph type="sldNum" sz="quarter" idx="10"/>
          </p:nvPr>
        </p:nvSpPr>
        <p:spPr/>
        <p:txBody>
          <a:bodyPr/>
          <a:lstStyle/>
          <a:p>
            <a:fld id="{EA0A4961-C86A-4DEB-87C0-D9025FEF9437}" type="slidenum">
              <a:rPr lang="nb-NO" smtClean="0"/>
              <a:t>35</a:t>
            </a:fld>
            <a:endParaRPr lang="nb-NO"/>
          </a:p>
        </p:txBody>
      </p:sp>
      <p:sp>
        <p:nvSpPr>
          <p:cNvPr id="5" name="Date Placeholder 4">
            <a:extLst>
              <a:ext uri="{FF2B5EF4-FFF2-40B4-BE49-F238E27FC236}">
                <a16:creationId xmlns:a16="http://schemas.microsoft.com/office/drawing/2014/main" id="{1411BF75-4363-0AA8-F1DA-A6D6456DB94F}"/>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439899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36</a:t>
            </a:fld>
            <a:endParaRPr lang="nb-NO"/>
          </a:p>
        </p:txBody>
      </p:sp>
      <p:sp>
        <p:nvSpPr>
          <p:cNvPr id="5" name="Date Placeholder 4">
            <a:extLst>
              <a:ext uri="{FF2B5EF4-FFF2-40B4-BE49-F238E27FC236}">
                <a16:creationId xmlns:a16="http://schemas.microsoft.com/office/drawing/2014/main" id="{C29F6A19-5D40-EACF-E53C-9A916CF1ED6E}"/>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870700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dirty="0"/>
              <a:t>https://www.youtube.com/watch?app=desktop&amp;v=-7R2NEB8mnc</a:t>
            </a:r>
          </a:p>
        </p:txBody>
      </p:sp>
      <p:sp>
        <p:nvSpPr>
          <p:cNvPr id="4" name="Slide Number Placeholder 3"/>
          <p:cNvSpPr>
            <a:spLocks noGrp="1"/>
          </p:cNvSpPr>
          <p:nvPr>
            <p:ph type="sldNum" sz="quarter" idx="10"/>
          </p:nvPr>
        </p:nvSpPr>
        <p:spPr/>
        <p:txBody>
          <a:bodyPr/>
          <a:lstStyle/>
          <a:p>
            <a:fld id="{EA0A4961-C86A-4DEB-87C0-D9025FEF9437}" type="slidenum">
              <a:rPr lang="nb-NO" smtClean="0"/>
              <a:t>37</a:t>
            </a:fld>
            <a:endParaRPr lang="nb-NO"/>
          </a:p>
        </p:txBody>
      </p:sp>
      <p:sp>
        <p:nvSpPr>
          <p:cNvPr id="5" name="Date Placeholder 4">
            <a:extLst>
              <a:ext uri="{FF2B5EF4-FFF2-40B4-BE49-F238E27FC236}">
                <a16:creationId xmlns:a16="http://schemas.microsoft.com/office/drawing/2014/main" id="{5ED4DC5F-1D50-0D1D-20C5-FC0B72335D9E}"/>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988446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noProof="0" dirty="0"/>
              <a:t>The spatial unit of a raster is pixels or also</a:t>
            </a:r>
            <a:r>
              <a:rPr lang="en-GB" altLang="nb-NO" baseline="0" noProof="0" dirty="0"/>
              <a:t> called..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r>
            <a:br>
              <a:rPr lang="en-US" dirty="0"/>
            </a:br>
            <a:endParaRPr lang="en-GB" altLang="nb-NO" noProof="0" dirty="0"/>
          </a:p>
        </p:txBody>
      </p:sp>
      <p:sp>
        <p:nvSpPr>
          <p:cNvPr id="4" name="Slide Number Placeholder 3"/>
          <p:cNvSpPr>
            <a:spLocks noGrp="1"/>
          </p:cNvSpPr>
          <p:nvPr>
            <p:ph type="sldNum" sz="quarter" idx="10"/>
          </p:nvPr>
        </p:nvSpPr>
        <p:spPr/>
        <p:txBody>
          <a:bodyPr/>
          <a:lstStyle/>
          <a:p>
            <a:fld id="{EA0A4961-C86A-4DEB-87C0-D9025FEF9437}" type="slidenum">
              <a:rPr lang="nb-NO" smtClean="0"/>
              <a:t>38</a:t>
            </a:fld>
            <a:endParaRPr lang="nb-NO"/>
          </a:p>
        </p:txBody>
      </p:sp>
      <p:sp>
        <p:nvSpPr>
          <p:cNvPr id="5" name="Date Placeholder 4">
            <a:extLst>
              <a:ext uri="{FF2B5EF4-FFF2-40B4-BE49-F238E27FC236}">
                <a16:creationId xmlns:a16="http://schemas.microsoft.com/office/drawing/2014/main" id="{1C9023CC-0BAC-8430-04A7-FBD304B0EE56}"/>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350678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39</a:t>
            </a:fld>
            <a:endParaRPr lang="nb-NO"/>
          </a:p>
        </p:txBody>
      </p:sp>
      <p:sp>
        <p:nvSpPr>
          <p:cNvPr id="5" name="Date Placeholder 4">
            <a:extLst>
              <a:ext uri="{FF2B5EF4-FFF2-40B4-BE49-F238E27FC236}">
                <a16:creationId xmlns:a16="http://schemas.microsoft.com/office/drawing/2014/main" id="{5C2562DB-4F2D-DE8F-B70F-8FDCCACF1504}"/>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724215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14375" indent="-274638">
              <a:defRPr sz="2400">
                <a:solidFill>
                  <a:schemeClr val="tx1"/>
                </a:solidFill>
                <a:latin typeface="Times" panose="02020603050405020304" pitchFamily="18" charset="0"/>
              </a:defRPr>
            </a:lvl2pPr>
            <a:lvl3pPr marL="1098550" indent="-219075">
              <a:defRPr sz="2400">
                <a:solidFill>
                  <a:schemeClr val="tx1"/>
                </a:solidFill>
                <a:latin typeface="Times" panose="02020603050405020304" pitchFamily="18" charset="0"/>
              </a:defRPr>
            </a:lvl3pPr>
            <a:lvl4pPr marL="1538288" indent="-219075">
              <a:defRPr sz="2400">
                <a:solidFill>
                  <a:schemeClr val="tx1"/>
                </a:solidFill>
                <a:latin typeface="Times" panose="02020603050405020304" pitchFamily="18" charset="0"/>
              </a:defRPr>
            </a:lvl4pPr>
            <a:lvl5pPr marL="1978025" indent="-219075">
              <a:defRPr sz="2400">
                <a:solidFill>
                  <a:schemeClr val="tx1"/>
                </a:solidFill>
                <a:latin typeface="Times" panose="02020603050405020304" pitchFamily="18" charset="0"/>
              </a:defRPr>
            </a:lvl5pPr>
            <a:lvl6pPr marL="2435225" indent="-219075" eaLnBrk="0" fontAlgn="base" hangingPunct="0">
              <a:spcBef>
                <a:spcPct val="0"/>
              </a:spcBef>
              <a:spcAft>
                <a:spcPct val="0"/>
              </a:spcAft>
              <a:defRPr sz="2400">
                <a:solidFill>
                  <a:schemeClr val="tx1"/>
                </a:solidFill>
                <a:latin typeface="Times" panose="02020603050405020304" pitchFamily="18" charset="0"/>
              </a:defRPr>
            </a:lvl6pPr>
            <a:lvl7pPr marL="2892425" indent="-219075" eaLnBrk="0" fontAlgn="base" hangingPunct="0">
              <a:spcBef>
                <a:spcPct val="0"/>
              </a:spcBef>
              <a:spcAft>
                <a:spcPct val="0"/>
              </a:spcAft>
              <a:defRPr sz="2400">
                <a:solidFill>
                  <a:schemeClr val="tx1"/>
                </a:solidFill>
                <a:latin typeface="Times" panose="02020603050405020304" pitchFamily="18" charset="0"/>
              </a:defRPr>
            </a:lvl7pPr>
            <a:lvl8pPr marL="3349625" indent="-219075" eaLnBrk="0" fontAlgn="base" hangingPunct="0">
              <a:spcBef>
                <a:spcPct val="0"/>
              </a:spcBef>
              <a:spcAft>
                <a:spcPct val="0"/>
              </a:spcAft>
              <a:defRPr sz="2400">
                <a:solidFill>
                  <a:schemeClr val="tx1"/>
                </a:solidFill>
                <a:latin typeface="Times" panose="02020603050405020304" pitchFamily="18" charset="0"/>
              </a:defRPr>
            </a:lvl8pPr>
            <a:lvl9pPr marL="3806825" indent="-219075" eaLnBrk="0" fontAlgn="base" hangingPunct="0">
              <a:spcBef>
                <a:spcPct val="0"/>
              </a:spcBef>
              <a:spcAft>
                <a:spcPct val="0"/>
              </a:spcAft>
              <a:defRPr sz="2400">
                <a:solidFill>
                  <a:schemeClr val="tx1"/>
                </a:solidFill>
                <a:latin typeface="Times" panose="02020603050405020304" pitchFamily="18" charset="0"/>
              </a:defRPr>
            </a:lvl9pPr>
          </a:lstStyle>
          <a:p>
            <a:fld id="{0365ECC2-E604-40FE-AAD1-FBC6558A7D15}" type="slidenum">
              <a:rPr lang="nb-NO" altLang="nb-NO" sz="1200" smtClean="0">
                <a:latin typeface="Arial" panose="020B0604020202020204" pitchFamily="34" charset="0"/>
              </a:rPr>
              <a:pPr/>
              <a:t>40</a:t>
            </a:fld>
            <a:endParaRPr lang="nb-NO" altLang="nb-NO" sz="1200">
              <a:latin typeface="Arial" panose="020B0604020202020204" pitchFamily="3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200" b="0" i="0" kern="1200" dirty="0">
                <a:solidFill>
                  <a:schemeClr val="tx1"/>
                </a:solidFill>
                <a:effectLst/>
                <a:latin typeface="+mn-lt"/>
                <a:ea typeface="+mn-ea"/>
                <a:cs typeface="+mn-cs"/>
              </a:rPr>
              <a:t>Due to this, raster layers can be seen as </a:t>
            </a:r>
            <a:r>
              <a:rPr lang="en-US" sz="1200" b="1" i="0" kern="1200" dirty="0">
                <a:solidFill>
                  <a:schemeClr val="tx1"/>
                </a:solidFill>
                <a:effectLst/>
                <a:latin typeface="+mn-lt"/>
                <a:ea typeface="+mn-ea"/>
                <a:cs typeface="+mn-cs"/>
              </a:rPr>
              <a:t>matrices</a:t>
            </a:r>
            <a:r>
              <a:rPr lang="en-US" sz="1200" b="0" i="0" kern="1200" dirty="0">
                <a:solidFill>
                  <a:schemeClr val="tx1"/>
                </a:solidFill>
                <a:effectLst/>
                <a:latin typeface="+mn-lt"/>
                <a:ea typeface="+mn-ea"/>
                <a:cs typeface="+mn-cs"/>
              </a:rPr>
              <a:t>, and the corresponding mathematical tools can be used for their analysis.</a:t>
            </a:r>
            <a:endParaRPr lang="en-US" dirty="0"/>
          </a:p>
          <a:p>
            <a:pPr eaLnBrk="1" hangingPunct="1"/>
            <a:r>
              <a:rPr lang="en-US" dirty="0"/>
              <a:t>Cells in a raster grid with their associated values.</a:t>
            </a:r>
          </a:p>
          <a:p>
            <a:pPr eaLnBrk="1" hangingPunct="1"/>
            <a:r>
              <a:rPr lang="nb-NO" altLang="nb-NO" dirty="0">
                <a:latin typeface="Arial" panose="020B0604020202020204" pitchFamily="34" charset="0"/>
              </a:rPr>
              <a:t>https://volaya.github.io/gis-book/en/Data.html</a:t>
            </a:r>
          </a:p>
        </p:txBody>
      </p:sp>
      <p:sp>
        <p:nvSpPr>
          <p:cNvPr id="2" name="Date Placeholder 1">
            <a:extLst>
              <a:ext uri="{FF2B5EF4-FFF2-40B4-BE49-F238E27FC236}">
                <a16:creationId xmlns:a16="http://schemas.microsoft.com/office/drawing/2014/main" id="{AED0DA3C-BB80-195E-CDFB-AE726E1B7A29}"/>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225258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Courier New" panose="02070309020205020404" pitchFamily="49" charset="0"/>
              <a:buNone/>
            </a:pPr>
            <a:r>
              <a:rPr lang="en-GB" sz="1200" dirty="0">
                <a:latin typeface="Yu Gothic UI" panose="020B0500000000000000" pitchFamily="34" charset="-128"/>
                <a:ea typeface="Yu Gothic UI" panose="020B0500000000000000" pitchFamily="34" charset="-128"/>
                <a:cs typeface="Segoe UI" panose="020B0502040204020203" pitchFamily="34" charset="0"/>
              </a:rPr>
              <a:t>Basic of Geographic information systems (GIS)</a:t>
            </a:r>
          </a:p>
          <a:p>
            <a:pPr marL="571500" indent="-571500">
              <a:lnSpc>
                <a:spcPct val="150000"/>
              </a:lnSpc>
              <a:buFont typeface="Courier New" panose="02070309020205020404" pitchFamily="49" charset="0"/>
              <a:buChar char="o"/>
            </a:pPr>
            <a:r>
              <a:rPr lang="en-GB" sz="1200" dirty="0">
                <a:latin typeface="Yu Gothic UI" panose="020B0500000000000000" pitchFamily="34" charset="-128"/>
                <a:ea typeface="Yu Gothic UI" panose="020B0500000000000000" pitchFamily="34" charset="-128"/>
                <a:cs typeface="Segoe UI" panose="020B0502040204020203" pitchFamily="34" charset="0"/>
              </a:rPr>
              <a:t>Uses for GIS technologies</a:t>
            </a:r>
          </a:p>
          <a:p>
            <a:pPr marL="571500" indent="-571500">
              <a:lnSpc>
                <a:spcPct val="150000"/>
              </a:lnSpc>
              <a:buFont typeface="Courier New" panose="02070309020205020404" pitchFamily="49" charset="0"/>
              <a:buChar char="o"/>
            </a:pPr>
            <a:r>
              <a:rPr lang="en-GB" sz="1200" dirty="0">
                <a:latin typeface="Yu Gothic UI" panose="020B0500000000000000" pitchFamily="34" charset="-128"/>
                <a:ea typeface="Yu Gothic UI" panose="020B0500000000000000" pitchFamily="34" charset="-128"/>
                <a:cs typeface="Segoe UI" panose="020B0502040204020203" pitchFamily="34" charset="0"/>
              </a:rPr>
              <a:t>Raster and vector data</a:t>
            </a:r>
          </a:p>
          <a:p>
            <a:pPr marL="571500" indent="-571500">
              <a:lnSpc>
                <a:spcPct val="150000"/>
              </a:lnSpc>
              <a:buFont typeface="Courier New" panose="02070309020205020404" pitchFamily="49" charset="0"/>
              <a:buChar char="o"/>
            </a:pPr>
            <a:endParaRPr lang="en-GB" sz="1200" dirty="0">
              <a:latin typeface="Yu Gothic UI" panose="020B0500000000000000" pitchFamily="34" charset="-128"/>
              <a:ea typeface="Yu Gothic UI" panose="020B0500000000000000" pitchFamily="34" charset="-128"/>
              <a:cs typeface="Segoe UI" panose="020B0502040204020203" pitchFamily="34" charset="0"/>
            </a:endParaRPr>
          </a:p>
          <a:p>
            <a:pPr marL="0" indent="0">
              <a:lnSpc>
                <a:spcPct val="150000"/>
              </a:lnSpc>
              <a:buFont typeface="Courier New" panose="02070309020205020404" pitchFamily="49" charset="0"/>
              <a:buNone/>
            </a:pPr>
            <a:r>
              <a:rPr lang="en-GB" sz="1200" dirty="0">
                <a:latin typeface="Yu Gothic UI" panose="020B0500000000000000" pitchFamily="34" charset="-128"/>
                <a:ea typeface="Yu Gothic UI" panose="020B0500000000000000" pitchFamily="34" charset="-128"/>
                <a:cs typeface="Segoe UI" panose="020B0502040204020203" pitchFamily="34" charset="0"/>
              </a:rPr>
              <a:t>The goal of the</a:t>
            </a:r>
            <a:r>
              <a:rPr lang="en-GB" sz="1200" baseline="0" dirty="0">
                <a:latin typeface="Yu Gothic UI" panose="020B0500000000000000" pitchFamily="34" charset="-128"/>
                <a:ea typeface="Yu Gothic UI" panose="020B0500000000000000" pitchFamily="34" charset="-128"/>
                <a:cs typeface="Segoe UI" panose="020B0502040204020203" pitchFamily="34" charset="0"/>
              </a:rPr>
              <a:t> lecture is to provide a general overview of some of the term concept related to GIS and its use. </a:t>
            </a:r>
          </a:p>
          <a:p>
            <a:pPr marL="0" indent="0">
              <a:lnSpc>
                <a:spcPct val="150000"/>
              </a:lnSpc>
              <a:buFont typeface="Courier New" panose="02070309020205020404" pitchFamily="49" charset="0"/>
              <a:buNone/>
            </a:pPr>
            <a:r>
              <a:rPr lang="en-GB" sz="1200" baseline="0" dirty="0">
                <a:latin typeface="Yu Gothic UI" panose="020B0500000000000000" pitchFamily="34" charset="-128"/>
                <a:ea typeface="Yu Gothic UI" panose="020B0500000000000000" pitchFamily="34" charset="-128"/>
                <a:cs typeface="Segoe UI" panose="020B0502040204020203" pitchFamily="34" charset="0"/>
              </a:rPr>
              <a:t>So first I p</a:t>
            </a:r>
            <a:r>
              <a:rPr lang="en-GB" sz="1200" dirty="0">
                <a:latin typeface="Yu Gothic UI" panose="020B0500000000000000" pitchFamily="34" charset="-128"/>
                <a:ea typeface="Yu Gothic UI" panose="020B0500000000000000" pitchFamily="34" charset="-128"/>
                <a:cs typeface="Segoe UI" panose="020B0502040204020203" pitchFamily="34" charset="0"/>
              </a:rPr>
              <a:t>rovide</a:t>
            </a:r>
            <a:r>
              <a:rPr lang="en-GB" sz="1200" baseline="0" dirty="0">
                <a:latin typeface="Yu Gothic UI" panose="020B0500000000000000" pitchFamily="34" charset="-128"/>
                <a:ea typeface="Yu Gothic UI" panose="020B0500000000000000" pitchFamily="34" charset="-128"/>
                <a:cs typeface="Segoe UI" panose="020B0502040204020203" pitchFamily="34" charset="0"/>
              </a:rPr>
              <a:t> a general introduction to GIS definition, discussing various geographic phenomena. Second, we will discuss the way these phenomena are presented and in general the specific characteristic of geospatial data.</a:t>
            </a:r>
          </a:p>
          <a:p>
            <a:pPr marL="0" indent="0">
              <a:lnSpc>
                <a:spcPct val="150000"/>
              </a:lnSpc>
              <a:buFont typeface="Courier New" panose="02070309020205020404" pitchFamily="49" charset="0"/>
              <a:buNone/>
            </a:pPr>
            <a:r>
              <a:rPr lang="en-GB" sz="1200" baseline="0" dirty="0">
                <a:latin typeface="Yu Gothic UI" panose="020B0500000000000000" pitchFamily="34" charset="-128"/>
                <a:ea typeface="Yu Gothic UI" panose="020B0500000000000000" pitchFamily="34" charset="-128"/>
                <a:cs typeface="Segoe UI" panose="020B0502040204020203" pitchFamily="34" charset="0"/>
              </a:rPr>
              <a:t> </a:t>
            </a:r>
            <a:endParaRPr lang="en-GB" sz="12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a:t>
            </a:fld>
            <a:endParaRPr lang="nb-NO"/>
          </a:p>
        </p:txBody>
      </p:sp>
      <p:sp>
        <p:nvSpPr>
          <p:cNvPr id="5" name="Date Placeholder 4">
            <a:extLst>
              <a:ext uri="{FF2B5EF4-FFF2-40B4-BE49-F238E27FC236}">
                <a16:creationId xmlns:a16="http://schemas.microsoft.com/office/drawing/2014/main" id="{03946628-3C35-36A2-CD63-2DDB05F463C1}"/>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956472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14375" indent="-274638">
              <a:defRPr sz="2400">
                <a:solidFill>
                  <a:schemeClr val="tx1"/>
                </a:solidFill>
                <a:latin typeface="Times" panose="02020603050405020304" pitchFamily="18" charset="0"/>
              </a:defRPr>
            </a:lvl2pPr>
            <a:lvl3pPr marL="1098550" indent="-219075">
              <a:defRPr sz="2400">
                <a:solidFill>
                  <a:schemeClr val="tx1"/>
                </a:solidFill>
                <a:latin typeface="Times" panose="02020603050405020304" pitchFamily="18" charset="0"/>
              </a:defRPr>
            </a:lvl3pPr>
            <a:lvl4pPr marL="1538288" indent="-219075">
              <a:defRPr sz="2400">
                <a:solidFill>
                  <a:schemeClr val="tx1"/>
                </a:solidFill>
                <a:latin typeface="Times" panose="02020603050405020304" pitchFamily="18" charset="0"/>
              </a:defRPr>
            </a:lvl4pPr>
            <a:lvl5pPr marL="1978025" indent="-219075">
              <a:defRPr sz="2400">
                <a:solidFill>
                  <a:schemeClr val="tx1"/>
                </a:solidFill>
                <a:latin typeface="Times" panose="02020603050405020304" pitchFamily="18" charset="0"/>
              </a:defRPr>
            </a:lvl5pPr>
            <a:lvl6pPr marL="2435225" indent="-219075" eaLnBrk="0" fontAlgn="base" hangingPunct="0">
              <a:spcBef>
                <a:spcPct val="0"/>
              </a:spcBef>
              <a:spcAft>
                <a:spcPct val="0"/>
              </a:spcAft>
              <a:defRPr sz="2400">
                <a:solidFill>
                  <a:schemeClr val="tx1"/>
                </a:solidFill>
                <a:latin typeface="Times" panose="02020603050405020304" pitchFamily="18" charset="0"/>
              </a:defRPr>
            </a:lvl6pPr>
            <a:lvl7pPr marL="2892425" indent="-219075" eaLnBrk="0" fontAlgn="base" hangingPunct="0">
              <a:spcBef>
                <a:spcPct val="0"/>
              </a:spcBef>
              <a:spcAft>
                <a:spcPct val="0"/>
              </a:spcAft>
              <a:defRPr sz="2400">
                <a:solidFill>
                  <a:schemeClr val="tx1"/>
                </a:solidFill>
                <a:latin typeface="Times" panose="02020603050405020304" pitchFamily="18" charset="0"/>
              </a:defRPr>
            </a:lvl7pPr>
            <a:lvl8pPr marL="3349625" indent="-219075" eaLnBrk="0" fontAlgn="base" hangingPunct="0">
              <a:spcBef>
                <a:spcPct val="0"/>
              </a:spcBef>
              <a:spcAft>
                <a:spcPct val="0"/>
              </a:spcAft>
              <a:defRPr sz="2400">
                <a:solidFill>
                  <a:schemeClr val="tx1"/>
                </a:solidFill>
                <a:latin typeface="Times" panose="02020603050405020304" pitchFamily="18" charset="0"/>
              </a:defRPr>
            </a:lvl8pPr>
            <a:lvl9pPr marL="3806825" indent="-219075" eaLnBrk="0" fontAlgn="base" hangingPunct="0">
              <a:spcBef>
                <a:spcPct val="0"/>
              </a:spcBef>
              <a:spcAft>
                <a:spcPct val="0"/>
              </a:spcAft>
              <a:defRPr sz="2400">
                <a:solidFill>
                  <a:schemeClr val="tx1"/>
                </a:solidFill>
                <a:latin typeface="Times" panose="02020603050405020304" pitchFamily="18" charset="0"/>
              </a:defRPr>
            </a:lvl9pPr>
          </a:lstStyle>
          <a:p>
            <a:fld id="{0365ECC2-E604-40FE-AAD1-FBC6558A7D15}" type="slidenum">
              <a:rPr lang="nb-NO" altLang="nb-NO" sz="1200" smtClean="0">
                <a:latin typeface="Arial" panose="020B0604020202020204" pitchFamily="34" charset="0"/>
              </a:rPr>
              <a:pPr/>
              <a:t>41</a:t>
            </a:fld>
            <a:endParaRPr lang="nb-NO" altLang="nb-NO" sz="1200">
              <a:latin typeface="Arial" panose="020B0604020202020204" pitchFamily="3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latin typeface="Arial" panose="020B0604020202020204" pitchFamily="34" charset="0"/>
            </a:endParaRPr>
          </a:p>
        </p:txBody>
      </p:sp>
      <p:sp>
        <p:nvSpPr>
          <p:cNvPr id="2" name="Date Placeholder 1">
            <a:extLst>
              <a:ext uri="{FF2B5EF4-FFF2-40B4-BE49-F238E27FC236}">
                <a16:creationId xmlns:a16="http://schemas.microsoft.com/office/drawing/2014/main" id="{29AFC9C7-BC8C-0B2E-D5B6-9DE5882609B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641641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defRPr>
            </a:lvl1pPr>
            <a:lvl2pPr marL="714375" indent="-274638">
              <a:defRPr sz="2400">
                <a:solidFill>
                  <a:schemeClr val="tx1"/>
                </a:solidFill>
                <a:latin typeface="Times" panose="02020603050405020304" pitchFamily="18" charset="0"/>
              </a:defRPr>
            </a:lvl2pPr>
            <a:lvl3pPr marL="1098550" indent="-219075">
              <a:defRPr sz="2400">
                <a:solidFill>
                  <a:schemeClr val="tx1"/>
                </a:solidFill>
                <a:latin typeface="Times" panose="02020603050405020304" pitchFamily="18" charset="0"/>
              </a:defRPr>
            </a:lvl3pPr>
            <a:lvl4pPr marL="1538288" indent="-219075">
              <a:defRPr sz="2400">
                <a:solidFill>
                  <a:schemeClr val="tx1"/>
                </a:solidFill>
                <a:latin typeface="Times" panose="02020603050405020304" pitchFamily="18" charset="0"/>
              </a:defRPr>
            </a:lvl4pPr>
            <a:lvl5pPr marL="1978025" indent="-219075">
              <a:defRPr sz="2400">
                <a:solidFill>
                  <a:schemeClr val="tx1"/>
                </a:solidFill>
                <a:latin typeface="Times" panose="02020603050405020304" pitchFamily="18" charset="0"/>
              </a:defRPr>
            </a:lvl5pPr>
            <a:lvl6pPr marL="2435225" indent="-219075" eaLnBrk="0" fontAlgn="base" hangingPunct="0">
              <a:spcBef>
                <a:spcPct val="0"/>
              </a:spcBef>
              <a:spcAft>
                <a:spcPct val="0"/>
              </a:spcAft>
              <a:defRPr sz="2400">
                <a:solidFill>
                  <a:schemeClr val="tx1"/>
                </a:solidFill>
                <a:latin typeface="Times" panose="02020603050405020304" pitchFamily="18" charset="0"/>
              </a:defRPr>
            </a:lvl6pPr>
            <a:lvl7pPr marL="2892425" indent="-219075" eaLnBrk="0" fontAlgn="base" hangingPunct="0">
              <a:spcBef>
                <a:spcPct val="0"/>
              </a:spcBef>
              <a:spcAft>
                <a:spcPct val="0"/>
              </a:spcAft>
              <a:defRPr sz="2400">
                <a:solidFill>
                  <a:schemeClr val="tx1"/>
                </a:solidFill>
                <a:latin typeface="Times" panose="02020603050405020304" pitchFamily="18" charset="0"/>
              </a:defRPr>
            </a:lvl7pPr>
            <a:lvl8pPr marL="3349625" indent="-219075" eaLnBrk="0" fontAlgn="base" hangingPunct="0">
              <a:spcBef>
                <a:spcPct val="0"/>
              </a:spcBef>
              <a:spcAft>
                <a:spcPct val="0"/>
              </a:spcAft>
              <a:defRPr sz="2400">
                <a:solidFill>
                  <a:schemeClr val="tx1"/>
                </a:solidFill>
                <a:latin typeface="Times" panose="02020603050405020304" pitchFamily="18" charset="0"/>
              </a:defRPr>
            </a:lvl8pPr>
            <a:lvl9pPr marL="3806825" indent="-219075" eaLnBrk="0" fontAlgn="base" hangingPunct="0">
              <a:spcBef>
                <a:spcPct val="0"/>
              </a:spcBef>
              <a:spcAft>
                <a:spcPct val="0"/>
              </a:spcAft>
              <a:defRPr sz="2400">
                <a:solidFill>
                  <a:schemeClr val="tx1"/>
                </a:solidFill>
                <a:latin typeface="Times" panose="02020603050405020304" pitchFamily="18" charset="0"/>
              </a:defRPr>
            </a:lvl9pPr>
          </a:lstStyle>
          <a:p>
            <a:fld id="{0365ECC2-E604-40FE-AAD1-FBC6558A7D15}" type="slidenum">
              <a:rPr lang="nb-NO" altLang="nb-NO" sz="1200" smtClean="0">
                <a:latin typeface="Arial" panose="020B0604020202020204" pitchFamily="34" charset="0"/>
              </a:rPr>
              <a:pPr/>
              <a:t>42</a:t>
            </a:fld>
            <a:endParaRPr lang="nb-NO" altLang="nb-NO" sz="1200">
              <a:latin typeface="Arial" panose="020B0604020202020204" pitchFamily="3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dirty="0">
              <a:latin typeface="Arial" panose="020B0604020202020204" pitchFamily="34" charset="0"/>
            </a:endParaRPr>
          </a:p>
        </p:txBody>
      </p:sp>
      <p:sp>
        <p:nvSpPr>
          <p:cNvPr id="2" name="Date Placeholder 1">
            <a:extLst>
              <a:ext uri="{FF2B5EF4-FFF2-40B4-BE49-F238E27FC236}">
                <a16:creationId xmlns:a16="http://schemas.microsoft.com/office/drawing/2014/main" id="{FE10D85C-4E5C-DC2B-EB3F-AD4D956D7B2E}"/>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460574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43</a:t>
            </a:fld>
            <a:endParaRPr lang="nb-NO"/>
          </a:p>
        </p:txBody>
      </p:sp>
      <p:sp>
        <p:nvSpPr>
          <p:cNvPr id="5" name="Date Placeholder 4">
            <a:extLst>
              <a:ext uri="{FF2B5EF4-FFF2-40B4-BE49-F238E27FC236}">
                <a16:creationId xmlns:a16="http://schemas.microsoft.com/office/drawing/2014/main" id="{F2009310-CD9A-FE4D-8779-51F1D3A264EB}"/>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811083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Raster</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are in part defined by their pixel depth. </a:t>
            </a:r>
            <a:r>
              <a:rPr lang="en-US" sz="1200" b="1" i="0" kern="1200" dirty="0">
                <a:solidFill>
                  <a:schemeClr val="tx1"/>
                </a:solidFill>
                <a:effectLst/>
                <a:latin typeface="+mn-lt"/>
                <a:ea typeface="+mn-ea"/>
                <a:cs typeface="+mn-cs"/>
              </a:rPr>
              <a:t>Pixel depth </a:t>
            </a:r>
            <a:r>
              <a:rPr lang="en-US" sz="1200" b="0" i="0" kern="1200" dirty="0">
                <a:solidFill>
                  <a:schemeClr val="tx1"/>
                </a:solidFill>
                <a:effectLst/>
                <a:latin typeface="+mn-lt"/>
                <a:ea typeface="+mn-ea"/>
                <a:cs typeface="+mn-cs"/>
              </a:rPr>
              <a:t>defines the range of distinct values the raster can store.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a 1-bit raster can only store 2 distinct values: 0 and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is a wide range of raster file formats used in the GIS world. Some of the most popular ones are listed below.</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44</a:t>
            </a:fld>
            <a:endParaRPr lang="nb-NO"/>
          </a:p>
        </p:txBody>
      </p:sp>
      <p:sp>
        <p:nvSpPr>
          <p:cNvPr id="5" name="Date Placeholder 4">
            <a:extLst>
              <a:ext uri="{FF2B5EF4-FFF2-40B4-BE49-F238E27FC236}">
                <a16:creationId xmlns:a16="http://schemas.microsoft.com/office/drawing/2014/main" id="{13FC8523-DED2-4454-EFB4-3BC5BBD715CC}"/>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4248070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45</a:t>
            </a:fld>
            <a:endParaRPr lang="nb-NO"/>
          </a:p>
        </p:txBody>
      </p:sp>
      <p:sp>
        <p:nvSpPr>
          <p:cNvPr id="5" name="Date Placeholder 4">
            <a:extLst>
              <a:ext uri="{FF2B5EF4-FFF2-40B4-BE49-F238E27FC236}">
                <a16:creationId xmlns:a16="http://schemas.microsoft.com/office/drawing/2014/main" id="{70812009-1AA8-4184-151C-BF136BA881FE}"/>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667551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Resolution is an important concern in raster representations. </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46</a:t>
            </a:fld>
            <a:endParaRPr lang="nb-NO"/>
          </a:p>
        </p:txBody>
      </p:sp>
      <p:sp>
        <p:nvSpPr>
          <p:cNvPr id="5" name="Date Placeholder 4">
            <a:extLst>
              <a:ext uri="{FF2B5EF4-FFF2-40B4-BE49-F238E27FC236}">
                <a16:creationId xmlns:a16="http://schemas.microsoft.com/office/drawing/2014/main" id="{81744095-B48D-A658-F0E4-0BF36DC1E550}"/>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6283312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Resolution is an important concern in raster representations.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47</a:t>
            </a:fld>
            <a:endParaRPr lang="nb-NO"/>
          </a:p>
        </p:txBody>
      </p:sp>
      <p:sp>
        <p:nvSpPr>
          <p:cNvPr id="5" name="Date Placeholder 4">
            <a:extLst>
              <a:ext uri="{FF2B5EF4-FFF2-40B4-BE49-F238E27FC236}">
                <a16:creationId xmlns:a16="http://schemas.microsoft.com/office/drawing/2014/main" id="{C3ED8853-66D5-8610-CAB5-6A9D468243F0}"/>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854831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dirty="0">
                <a:latin typeface="Yu Gothic UI" panose="020B0500000000000000" pitchFamily="34" charset="-128"/>
                <a:ea typeface="Yu Gothic UI" panose="020B0500000000000000" pitchFamily="34" charset="-128"/>
              </a:rPr>
              <a:t>Spatial (or </a:t>
            </a:r>
            <a:r>
              <a:rPr lang="nb-NO" sz="1200" dirty="0" err="1">
                <a:latin typeface="Yu Gothic UI" panose="020B0500000000000000" pitchFamily="34" charset="-128"/>
                <a:ea typeface="Yu Gothic UI" panose="020B0500000000000000" pitchFamily="34" charset="-128"/>
              </a:rPr>
              <a:t>geometric</a:t>
            </a:r>
            <a:r>
              <a:rPr lang="nb-NO" sz="1200" dirty="0">
                <a:latin typeface="Yu Gothic UI" panose="020B0500000000000000" pitchFamily="34" charset="-128"/>
                <a:ea typeface="Yu Gothic UI" panose="020B0500000000000000" pitchFamily="34" charset="-128"/>
              </a:rPr>
              <a:t>) </a:t>
            </a:r>
            <a:r>
              <a:rPr lang="nb-NO" sz="1200" dirty="0" err="1">
                <a:latin typeface="Yu Gothic UI" panose="020B0500000000000000" pitchFamily="34" charset="-128"/>
                <a:ea typeface="Yu Gothic UI" panose="020B0500000000000000" pitchFamily="34" charset="-128"/>
              </a:rPr>
              <a:t>resolution</a:t>
            </a:r>
            <a:r>
              <a:rPr lang="nb-NO" sz="1200" dirty="0">
                <a:latin typeface="Yu Gothic UI" panose="020B0500000000000000" pitchFamily="34" charset="-128"/>
                <a:ea typeface="Yu Gothic UI" panose="020B0500000000000000" pitchFamily="34" charset="-128"/>
              </a:rPr>
              <a:t>.</a:t>
            </a:r>
            <a:r>
              <a:rPr lang="nb-NO" sz="1200" baseline="0" dirty="0">
                <a:latin typeface="Yu Gothic UI" panose="020B0500000000000000" pitchFamily="34" charset="-128"/>
                <a:ea typeface="Yu Gothic UI" panose="020B0500000000000000" pitchFamily="34" charset="-128"/>
              </a:rPr>
              <a:t> </a:t>
            </a:r>
            <a:r>
              <a:rPr lang="nb-NO" sz="1200" dirty="0" err="1">
                <a:latin typeface="Yu Gothic UI" panose="020B0500000000000000" pitchFamily="34" charset="-128"/>
                <a:ea typeface="Yu Gothic UI" panose="020B0500000000000000" pitchFamily="34" charset="-128"/>
              </a:rPr>
              <a:t>Pixel</a:t>
            </a:r>
            <a:r>
              <a:rPr lang="nb-NO" sz="1200" dirty="0">
                <a:latin typeface="Yu Gothic UI" panose="020B0500000000000000" pitchFamily="34" charset="-128"/>
                <a:ea typeface="Yu Gothic UI" panose="020B0500000000000000" pitchFamily="34" charset="-128"/>
              </a:rPr>
              <a:t> </a:t>
            </a:r>
            <a:r>
              <a:rPr lang="nb-NO" sz="1200" dirty="0" err="1">
                <a:latin typeface="Yu Gothic UI" panose="020B0500000000000000" pitchFamily="34" charset="-128"/>
                <a:ea typeface="Yu Gothic UI" panose="020B0500000000000000" pitchFamily="34" charset="-128"/>
              </a:rPr>
              <a:t>size</a:t>
            </a:r>
            <a:r>
              <a:rPr lang="nb-NO" sz="1200" dirty="0">
                <a:latin typeface="Yu Gothic UI" panose="020B0500000000000000" pitchFamily="34" charset="-128"/>
                <a:ea typeface="Yu Gothic UI" panose="020B0500000000000000" pitchFamily="34" charset="-128"/>
              </a:rPr>
              <a:t> or </a:t>
            </a:r>
            <a:r>
              <a:rPr lang="nb-NO" sz="1200" dirty="0" err="1">
                <a:latin typeface="Yu Gothic UI" panose="020B0500000000000000" pitchFamily="34" charset="-128"/>
                <a:ea typeface="Yu Gothic UI" panose="020B0500000000000000" pitchFamily="34" charset="-128"/>
              </a:rPr>
              <a:t>density</a:t>
            </a:r>
            <a:r>
              <a:rPr lang="nb-NO" sz="1200" dirty="0">
                <a:latin typeface="Yu Gothic UI" panose="020B0500000000000000" pitchFamily="34" charset="-128"/>
                <a:ea typeface="Yu Gothic UI" panose="020B0500000000000000" pitchFamily="34"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a small grid, the resolution is coarse but the required storage space is limited. For a large grid the resolution is fine, but at the expense of a much larger storage space. </a:t>
            </a:r>
            <a:r>
              <a:rPr lang="en-US" sz="1200" b="0" i="0" strike="sngStrike" kern="1200" dirty="0">
                <a:solidFill>
                  <a:schemeClr val="tx1"/>
                </a:solidFill>
                <a:effectLst/>
                <a:latin typeface="+mn-lt"/>
                <a:ea typeface="+mn-ea"/>
                <a:cs typeface="+mn-cs"/>
              </a:rPr>
              <a:t>On the above figure, the real world (shown as an aerial photograph) is simplified as a grid where the color of each cell relates to an entity such as road, highway or river.</a:t>
            </a:r>
            <a:endParaRPr lang="nb-NO" altLang="nb-NO" strike="sngStrike" dirty="0"/>
          </a:p>
          <a:p>
            <a:endParaRPr lang="nb-NO" sz="1200" dirty="0">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48</a:t>
            </a:fld>
            <a:endParaRPr lang="nb-NO"/>
          </a:p>
        </p:txBody>
      </p:sp>
      <p:sp>
        <p:nvSpPr>
          <p:cNvPr id="5" name="Date Placeholder 4">
            <a:extLst>
              <a:ext uri="{FF2B5EF4-FFF2-40B4-BE49-F238E27FC236}">
                <a16:creationId xmlns:a16="http://schemas.microsoft.com/office/drawing/2014/main" id="{88D42405-2914-6166-7194-95487DC89213}"/>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26107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2925" lvl="1" indent="0">
              <a:lnSpc>
                <a:spcPct val="100000"/>
              </a:lnSpc>
              <a:spcBef>
                <a:spcPts val="0"/>
              </a:spcBef>
              <a:buFont typeface="Segoe UI" panose="020B0502040204020203" pitchFamily="34" charset="0"/>
              <a:buNone/>
            </a:pPr>
            <a:r>
              <a:rPr lang="en-US" dirty="0" err="1">
                <a:latin typeface="Yu Gothic UI" panose="020B0500000000000000" pitchFamily="34" charset="-128"/>
                <a:ea typeface="Yu Gothic UI" panose="020B0500000000000000" pitchFamily="34" charset="-128"/>
                <a:cs typeface="Segoe UI" panose="020B0502040204020203" pitchFamily="34" charset="0"/>
              </a:rPr>
              <a:t>Orthophotographs</a:t>
            </a:r>
            <a:r>
              <a:rPr lang="en-US" dirty="0">
                <a:latin typeface="Yu Gothic UI" panose="020B0500000000000000" pitchFamily="34" charset="-128"/>
                <a:ea typeface="Yu Gothic UI" panose="020B0500000000000000" pitchFamily="34" charset="-128"/>
                <a:cs typeface="Segoe UI" panose="020B0502040204020203" pitchFamily="34" charset="0"/>
              </a:rPr>
              <a:t> displayed underneath other layers provide the map user with confidence that map layers are spatially aligned and represent real objects, as well as additional information. Three main sources of raster </a:t>
            </a:r>
            <a:r>
              <a:rPr lang="en-US" dirty="0" err="1">
                <a:latin typeface="Yu Gothic UI" panose="020B0500000000000000" pitchFamily="34" charset="-128"/>
                <a:ea typeface="Yu Gothic UI" panose="020B0500000000000000" pitchFamily="34" charset="-128"/>
                <a:cs typeface="Segoe UI" panose="020B0502040204020203" pitchFamily="34" charset="0"/>
              </a:rPr>
              <a:t>basemaps</a:t>
            </a:r>
            <a:r>
              <a:rPr lang="en-US" dirty="0">
                <a:latin typeface="Yu Gothic UI" panose="020B0500000000000000" pitchFamily="34" charset="-128"/>
                <a:ea typeface="Yu Gothic UI" panose="020B0500000000000000" pitchFamily="34" charset="-128"/>
                <a:cs typeface="Segoe UI" panose="020B0502040204020203" pitchFamily="34" charset="0"/>
              </a:rPr>
              <a:t> are orthophotos from aerial photography, satellite imagery, and scanned maps</a:t>
            </a:r>
          </a:p>
          <a:p>
            <a:pPr marL="542925" lvl="1" indent="0">
              <a:lnSpc>
                <a:spcPct val="100000"/>
              </a:lnSpc>
              <a:spcBef>
                <a:spcPts val="0"/>
              </a:spcBef>
              <a:buFont typeface="Segoe UI" panose="020B0502040204020203" pitchFamily="34" charset="0"/>
              <a:buNone/>
            </a:pPr>
            <a:endParaRPr lang="en-GB"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49</a:t>
            </a:fld>
            <a:endParaRPr lang="nb-NO"/>
          </a:p>
        </p:txBody>
      </p:sp>
      <p:sp>
        <p:nvSpPr>
          <p:cNvPr id="5" name="Date Placeholder 4">
            <a:extLst>
              <a:ext uri="{FF2B5EF4-FFF2-40B4-BE49-F238E27FC236}">
                <a16:creationId xmlns:a16="http://schemas.microsoft.com/office/drawing/2014/main" id="{E93ABE2D-5E2C-6102-AE9B-782EC67A8C65}"/>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9261069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50</a:t>
            </a:fld>
            <a:endParaRPr lang="nb-NO"/>
          </a:p>
        </p:txBody>
      </p:sp>
      <p:sp>
        <p:nvSpPr>
          <p:cNvPr id="5" name="Date Placeholder 4">
            <a:extLst>
              <a:ext uri="{FF2B5EF4-FFF2-40B4-BE49-F238E27FC236}">
                <a16:creationId xmlns:a16="http://schemas.microsoft.com/office/drawing/2014/main" id="{385C6F30-E7FA-36EE-DCD3-977B94F997AF}"/>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738227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a:t>
            </a:fld>
            <a:endParaRPr lang="nb-NO"/>
          </a:p>
        </p:txBody>
      </p:sp>
      <p:sp>
        <p:nvSpPr>
          <p:cNvPr id="5" name="Date Placeholder 4">
            <a:extLst>
              <a:ext uri="{FF2B5EF4-FFF2-40B4-BE49-F238E27FC236}">
                <a16:creationId xmlns:a16="http://schemas.microsoft.com/office/drawing/2014/main" id="{0CCEE1F1-A7B7-0670-3874-1B8AAD06C273}"/>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3484503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dirty="0"/>
              <a:t>https://www.youtube.com/watch?app=desktop&amp;v=-7R2NEB8mnc</a:t>
            </a:r>
          </a:p>
        </p:txBody>
      </p:sp>
      <p:sp>
        <p:nvSpPr>
          <p:cNvPr id="4" name="Slide Number Placeholder 3"/>
          <p:cNvSpPr>
            <a:spLocks noGrp="1"/>
          </p:cNvSpPr>
          <p:nvPr>
            <p:ph type="sldNum" sz="quarter" idx="10"/>
          </p:nvPr>
        </p:nvSpPr>
        <p:spPr/>
        <p:txBody>
          <a:bodyPr/>
          <a:lstStyle/>
          <a:p>
            <a:fld id="{EA0A4961-C86A-4DEB-87C0-D9025FEF9437}" type="slidenum">
              <a:rPr lang="nb-NO" smtClean="0"/>
              <a:t>51</a:t>
            </a:fld>
            <a:endParaRPr lang="nb-NO"/>
          </a:p>
        </p:txBody>
      </p:sp>
      <p:sp>
        <p:nvSpPr>
          <p:cNvPr id="5" name="Date Placeholder 4">
            <a:extLst>
              <a:ext uri="{FF2B5EF4-FFF2-40B4-BE49-F238E27FC236}">
                <a16:creationId xmlns:a16="http://schemas.microsoft.com/office/drawing/2014/main" id="{5C8571F9-79D8-C26C-D0A6-5396B8517814}"/>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745871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52</a:t>
            </a:fld>
            <a:endParaRPr lang="nb-NO"/>
          </a:p>
        </p:txBody>
      </p:sp>
      <p:sp>
        <p:nvSpPr>
          <p:cNvPr id="5" name="Date Placeholder 4">
            <a:extLst>
              <a:ext uri="{FF2B5EF4-FFF2-40B4-BE49-F238E27FC236}">
                <a16:creationId xmlns:a16="http://schemas.microsoft.com/office/drawing/2014/main" id="{F974786F-67EC-C65D-F641-B8D7D7098187}"/>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111204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Rasters</a:t>
            </a:r>
            <a:r>
              <a:rPr lang="en-US" sz="1200" b="0" i="0" kern="1200" dirty="0">
                <a:solidFill>
                  <a:schemeClr val="tx1"/>
                </a:solidFill>
                <a:effectLst/>
                <a:latin typeface="+mn-lt"/>
                <a:ea typeface="+mn-ea"/>
                <a:cs typeface="+mn-cs"/>
              </a:rPr>
              <a:t> are well suited for representing data that changes continuously across a landscape (surface).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provide an effective method of storing the continuity as a surface.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also provide a regularly spaced representation of surfaces.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Elevation values measured from the earth's surface are the most common application of surface maps, but other values, such as rainfall, temperature, concentration, and population density, can also define surfaces that can be spatially analyzed.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strike="sngStrike" kern="1200" dirty="0">
                <a:solidFill>
                  <a:schemeClr val="tx1"/>
                </a:solidFill>
                <a:effectLst/>
                <a:latin typeface="+mn-lt"/>
                <a:ea typeface="+mn-ea"/>
                <a:cs typeface="+mn-cs"/>
              </a:rPr>
              <a:t>The raster displays elevation—using green to show lower elevation and red, pink, and white cells to show higher elevations.</a:t>
            </a:r>
            <a:endParaRPr lang="nb-NO" altLang="nb-NO" strike="sngStrike" dirty="0"/>
          </a:p>
        </p:txBody>
      </p:sp>
      <p:sp>
        <p:nvSpPr>
          <p:cNvPr id="4" name="Slide Number Placeholder 3"/>
          <p:cNvSpPr>
            <a:spLocks noGrp="1"/>
          </p:cNvSpPr>
          <p:nvPr>
            <p:ph type="sldNum" sz="quarter" idx="10"/>
          </p:nvPr>
        </p:nvSpPr>
        <p:spPr/>
        <p:txBody>
          <a:bodyPr/>
          <a:lstStyle/>
          <a:p>
            <a:fld id="{EA0A4961-C86A-4DEB-87C0-D9025FEF9437}" type="slidenum">
              <a:rPr lang="nb-NO" smtClean="0"/>
              <a:t>53</a:t>
            </a:fld>
            <a:endParaRPr lang="nb-NO"/>
          </a:p>
        </p:txBody>
      </p:sp>
      <p:sp>
        <p:nvSpPr>
          <p:cNvPr id="5" name="Date Placeholder 4">
            <a:extLst>
              <a:ext uri="{FF2B5EF4-FFF2-40B4-BE49-F238E27FC236}">
                <a16:creationId xmlns:a16="http://schemas.microsoft.com/office/drawing/2014/main" id="{D01EB956-CCA8-4675-D02D-82C9ADFE870B}"/>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697175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an example of a classified raster dataset showing land use.</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54</a:t>
            </a:fld>
            <a:endParaRPr lang="nb-NO"/>
          </a:p>
        </p:txBody>
      </p:sp>
      <p:sp>
        <p:nvSpPr>
          <p:cNvPr id="5" name="Date Placeholder 4">
            <a:extLst>
              <a:ext uri="{FF2B5EF4-FFF2-40B4-BE49-F238E27FC236}">
                <a16:creationId xmlns:a16="http://schemas.microsoft.com/office/drawing/2014/main" id="{93656687-8A80-0119-28D6-6A5784966D72}"/>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1790078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55</a:t>
            </a:fld>
            <a:endParaRPr lang="nb-NO"/>
          </a:p>
        </p:txBody>
      </p:sp>
      <p:sp>
        <p:nvSpPr>
          <p:cNvPr id="5" name="Date Placeholder 4">
            <a:extLst>
              <a:ext uri="{FF2B5EF4-FFF2-40B4-BE49-F238E27FC236}">
                <a16:creationId xmlns:a16="http://schemas.microsoft.com/office/drawing/2014/main" id="{19B2DD5E-4DC6-7DB3-0450-8E5D89A58C9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8909755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noProof="0" dirty="0"/>
              <a:t>We</a:t>
            </a:r>
            <a:r>
              <a:rPr lang="en-GB" altLang="nb-NO" baseline="0" noProof="0" dirty="0"/>
              <a:t> will talk about the quality and the error in another lecture.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b="1" baseline="0" noProof="0" dirty="0"/>
              <a:t>However the concept is that with GIS we can combine and analyse georeferenced data from a range of sources, therefore we must pay attention to the issues of data quality an error as data from different sources are also likely to contain different kind of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baseline="0" noProof="0" dirty="0"/>
              <a:t>This might include mistakes or variation in measurements of position and or elevation, in the quantitative measurement of attributes or in the labelling or classification of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baseline="0" noProof="0" dirty="0"/>
              <a:t>It is important however to distinguish between gross errors (blunders or mistakes) which must be detected and removed before the data is used variation in the data caused by not avoidable measurement and classification errors.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nb-NO"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b="1" baseline="0" noProof="0" dirty="0"/>
              <a:t>Accuracy</a:t>
            </a:r>
            <a:r>
              <a:rPr lang="en-GB" altLang="nb-NO" baseline="0" noProof="0" dirty="0"/>
              <a:t> is measuring near the true value.</a:t>
            </a:r>
            <a:br>
              <a:rPr lang="en-GB" altLang="nb-NO" baseline="0" noProof="0" dirty="0"/>
            </a:br>
            <a:r>
              <a:rPr lang="en-GB" altLang="nb-NO" b="1" baseline="0" noProof="0" dirty="0"/>
              <a:t>Precision</a:t>
            </a:r>
            <a:r>
              <a:rPr lang="en-GB" altLang="nb-NO" baseline="0" noProof="0" dirty="0"/>
              <a:t> is getting consistent results.</a:t>
            </a:r>
            <a:endParaRPr lang="en-GB" altLang="nb-NO" noProof="0" dirty="0"/>
          </a:p>
        </p:txBody>
      </p:sp>
      <p:sp>
        <p:nvSpPr>
          <p:cNvPr id="4" name="Slide Number Placeholder 3"/>
          <p:cNvSpPr>
            <a:spLocks noGrp="1"/>
          </p:cNvSpPr>
          <p:nvPr>
            <p:ph type="sldNum" sz="quarter" idx="10"/>
          </p:nvPr>
        </p:nvSpPr>
        <p:spPr/>
        <p:txBody>
          <a:bodyPr/>
          <a:lstStyle/>
          <a:p>
            <a:fld id="{EA0A4961-C86A-4DEB-87C0-D9025FEF9437}" type="slidenum">
              <a:rPr lang="nb-NO" smtClean="0"/>
              <a:t>56</a:t>
            </a:fld>
            <a:endParaRPr lang="nb-NO"/>
          </a:p>
        </p:txBody>
      </p:sp>
      <p:sp>
        <p:nvSpPr>
          <p:cNvPr id="5" name="Date Placeholder 4">
            <a:extLst>
              <a:ext uri="{FF2B5EF4-FFF2-40B4-BE49-F238E27FC236}">
                <a16:creationId xmlns:a16="http://schemas.microsoft.com/office/drawing/2014/main" id="{2AB172DB-F5B6-F7FF-3F07-D234AFC1A2E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1637496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Simple and robust data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Well-designed computer architecture, able to read and process such data very easily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Nice to represent continuous data (surfaces)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Cheap technology (in all image programs), natural for aerial images, satellite images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Large amounts of data, redundancy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(coding / search trees to limit storage needs)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Less suitable for representing points, lines and polygons, as well as structural elements (</a:t>
            </a:r>
            <a:r>
              <a:rPr lang="en-US" altLang="nb-NO" dirty="0" err="1"/>
              <a:t>eg</a:t>
            </a:r>
            <a:r>
              <a:rPr lang="en-US" altLang="nb-NO" dirty="0"/>
              <a:t> cliffs)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Limited possibilities for topological analyzes</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57</a:t>
            </a:fld>
            <a:endParaRPr lang="nb-NO"/>
          </a:p>
        </p:txBody>
      </p:sp>
      <p:sp>
        <p:nvSpPr>
          <p:cNvPr id="5" name="Date Placeholder 4">
            <a:extLst>
              <a:ext uri="{FF2B5EF4-FFF2-40B4-BE49-F238E27FC236}">
                <a16:creationId xmlns:a16="http://schemas.microsoft.com/office/drawing/2014/main" id="{4B0BDBB0-5738-607C-D56B-D0698DD64117}"/>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531366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58</a:t>
            </a:fld>
            <a:endParaRPr lang="nb-NO"/>
          </a:p>
        </p:txBody>
      </p:sp>
      <p:sp>
        <p:nvSpPr>
          <p:cNvPr id="5" name="Date Placeholder 4">
            <a:extLst>
              <a:ext uri="{FF2B5EF4-FFF2-40B4-BE49-F238E27FC236}">
                <a16:creationId xmlns:a16="http://schemas.microsoft.com/office/drawing/2014/main" id="{1DAE2D43-1C97-A7F0-3AD2-88DBAC8E3886}"/>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6258059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59</a:t>
            </a:fld>
            <a:endParaRPr lang="nb-NO"/>
          </a:p>
        </p:txBody>
      </p:sp>
      <p:sp>
        <p:nvSpPr>
          <p:cNvPr id="5" name="Date Placeholder 4">
            <a:extLst>
              <a:ext uri="{FF2B5EF4-FFF2-40B4-BE49-F238E27FC236}">
                <a16:creationId xmlns:a16="http://schemas.microsoft.com/office/drawing/2014/main" id="{1E403244-DDB4-AC4C-DFEA-4E203ED43D16}"/>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9050695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Vector representation is composed of three main elements: points, lines and polygons.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Points</a:t>
            </a:r>
            <a:r>
              <a:rPr lang="en-US" sz="1200" b="0" i="0" kern="1200" dirty="0">
                <a:solidFill>
                  <a:schemeClr val="tx1"/>
                </a:solidFill>
                <a:effectLst/>
                <a:latin typeface="+mn-lt"/>
                <a:ea typeface="+mn-ea"/>
                <a:cs typeface="+mn-cs"/>
              </a:rPr>
              <a:t> are spatial objects with no area but can have attached attributes since they are a single set of coordinates (X and Y) in a coordinate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Lines</a:t>
            </a:r>
            <a:r>
              <a:rPr lang="en-US" sz="1200" b="0" i="0" kern="1200" dirty="0">
                <a:solidFill>
                  <a:schemeClr val="tx1"/>
                </a:solidFill>
                <a:effectLst/>
                <a:latin typeface="+mn-lt"/>
                <a:ea typeface="+mn-ea"/>
                <a:cs typeface="+mn-cs"/>
              </a:rPr>
              <a:t> are spatial objects made up of connected points (nodes) that have no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Polygons</a:t>
            </a:r>
            <a:r>
              <a:rPr lang="en-US" sz="1200" b="0" i="0" kern="1200" dirty="0">
                <a:solidFill>
                  <a:schemeClr val="tx1"/>
                </a:solidFill>
                <a:effectLst/>
                <a:latin typeface="+mn-lt"/>
                <a:ea typeface="+mn-ea"/>
                <a:cs typeface="+mn-cs"/>
              </a:rPr>
              <a:t> are closed areas that can be made up of a circuit of line segments. </a:t>
            </a:r>
            <a:r>
              <a:rPr lang="en-US" sz="1200" b="0" i="0" strike="sngStrike" kern="1200" dirty="0">
                <a:solidFill>
                  <a:schemeClr val="tx1"/>
                </a:solidFill>
                <a:effectLst/>
                <a:latin typeface="+mn-lt"/>
                <a:ea typeface="+mn-ea"/>
                <a:cs typeface="+mn-cs"/>
              </a:rPr>
              <a:t>On the above figure, the real world is represented by a series of lines (roads and highway) and one polygon (the river).</a:t>
            </a:r>
            <a:r>
              <a:rPr lang="en-US" sz="1200" b="0" i="0" kern="1200" dirty="0">
                <a:solidFill>
                  <a:schemeClr val="tx1"/>
                </a:solidFill>
                <a:effectLst/>
                <a:latin typeface="+mn-lt"/>
                <a:ea typeface="+mn-ea"/>
                <a:cs typeface="+mn-cs"/>
              </a:rPr>
              <a:t> A real-world entity could be represented by different types of vector features depending on the map scale used in an application (e.g. a road can be represented as a line at a smaller scale or as a polygon at a larger scale.)</a:t>
            </a:r>
            <a:endParaRPr lang="nb-NO" altLang="nb-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60</a:t>
            </a:fld>
            <a:endParaRPr lang="nb-NO"/>
          </a:p>
        </p:txBody>
      </p:sp>
      <p:sp>
        <p:nvSpPr>
          <p:cNvPr id="5" name="Date Placeholder 4">
            <a:extLst>
              <a:ext uri="{FF2B5EF4-FFF2-40B4-BE49-F238E27FC236}">
                <a16:creationId xmlns:a16="http://schemas.microsoft.com/office/drawing/2014/main" id="{7B77678E-17DA-72AC-63F1-1E08524C668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15662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https://pulitzercenter.org/reporting/amazon-used-be-hedge-against-climate-change-those-days-may-be-over#slideshow-7</a:t>
            </a:r>
          </a:p>
          <a:p>
            <a:r>
              <a:rPr lang="nb-NO" dirty="0"/>
              <a:t>http://apps.rcmrd.org/landcoverviewer/</a:t>
            </a:r>
          </a:p>
          <a:p>
            <a:endParaRPr lang="nb-NO" dirty="0"/>
          </a:p>
          <a:p>
            <a:pPr marL="171450" indent="-171450">
              <a:buFont typeface="Arial" panose="020B0604020202020204" pitchFamily="34" charset="0"/>
              <a:buChar char="•"/>
            </a:pPr>
            <a:r>
              <a:rPr lang="nb-NO" sz="1800" dirty="0" err="1"/>
              <a:t>We</a:t>
            </a:r>
            <a:r>
              <a:rPr lang="nb-NO" sz="1800" dirty="0"/>
              <a:t> </a:t>
            </a:r>
            <a:r>
              <a:rPr lang="nb-NO" sz="1800" dirty="0" err="1"/>
              <a:t>need</a:t>
            </a:r>
            <a:r>
              <a:rPr lang="nb-NO" sz="1800" dirty="0"/>
              <a:t> to </a:t>
            </a:r>
            <a:r>
              <a:rPr lang="nb-NO" sz="1800" dirty="0" err="1"/>
              <a:t>better</a:t>
            </a:r>
            <a:r>
              <a:rPr lang="nb-NO" sz="1800" dirty="0"/>
              <a:t> monitor </a:t>
            </a:r>
            <a:r>
              <a:rPr lang="nb-NO" sz="1800" dirty="0" err="1"/>
              <a:t>how</a:t>
            </a:r>
            <a:r>
              <a:rPr lang="nb-NO" sz="1800" dirty="0"/>
              <a:t> </a:t>
            </a:r>
            <a:r>
              <a:rPr lang="nb-NO" sz="1800" dirty="0" err="1"/>
              <a:t>the</a:t>
            </a:r>
            <a:r>
              <a:rPr lang="nb-NO" sz="1800" dirty="0"/>
              <a:t> </a:t>
            </a:r>
            <a:r>
              <a:rPr lang="nb-NO" sz="1800" dirty="0" err="1"/>
              <a:t>world</a:t>
            </a:r>
            <a:r>
              <a:rPr lang="nb-NO" sz="1800" dirty="0"/>
              <a:t> is </a:t>
            </a:r>
            <a:r>
              <a:rPr lang="nb-NO" sz="1800" dirty="0" err="1"/>
              <a:t>changing</a:t>
            </a:r>
            <a:r>
              <a:rPr lang="nb-NO" sz="1800"/>
              <a:t>.</a:t>
            </a:r>
            <a:endParaRPr lang="nb-NO" sz="1800" dirty="0"/>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a:t>
            </a:fld>
            <a:endParaRPr lang="nb-NO"/>
          </a:p>
        </p:txBody>
      </p:sp>
      <p:sp>
        <p:nvSpPr>
          <p:cNvPr id="5" name="Date Placeholder 4">
            <a:extLst>
              <a:ext uri="{FF2B5EF4-FFF2-40B4-BE49-F238E27FC236}">
                <a16:creationId xmlns:a16="http://schemas.microsoft.com/office/drawing/2014/main" id="{715BF6D3-A3DE-1375-C276-400D39028B8F}"/>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6678633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61</a:t>
            </a:fld>
            <a:endParaRPr lang="nb-NO"/>
          </a:p>
        </p:txBody>
      </p:sp>
      <p:sp>
        <p:nvSpPr>
          <p:cNvPr id="5" name="Date Placeholder 4">
            <a:extLst>
              <a:ext uri="{FF2B5EF4-FFF2-40B4-BE49-F238E27FC236}">
                <a16:creationId xmlns:a16="http://schemas.microsoft.com/office/drawing/2014/main" id="{CAD934A1-473B-64E6-9E94-CB598A5FA245}"/>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9259132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TINs are a form of vector-based digital geographic data and are constructed by triangulating a set of vertices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triangulated irregular network (TIN) model is somehow more complex than the simple point, line, and polygon vector model. However, it</a:t>
            </a:r>
            <a:r>
              <a:rPr lang="en-US" sz="1200" b="0" i="0" kern="1200" baseline="0" dirty="0">
                <a:solidFill>
                  <a:schemeClr val="tx1"/>
                </a:solidFill>
                <a:effectLst/>
                <a:latin typeface="+mn-lt"/>
                <a:ea typeface="+mn-ea"/>
                <a:cs typeface="+mn-cs"/>
              </a:rPr>
              <a:t> is composed of points, line and polygons.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triangulated irregular network (TIN) is a data model that is used to represent three dimensional objects</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this case, </a:t>
            </a:r>
            <a:r>
              <a:rPr lang="en-US" sz="1200" b="0" i="0" kern="1200" dirty="0" err="1">
                <a:solidFill>
                  <a:schemeClr val="tx1"/>
                </a:solidFill>
                <a:effectLst/>
                <a:latin typeface="+mn-lt"/>
                <a:ea typeface="+mn-ea"/>
                <a:cs typeface="+mn-cs"/>
              </a:rPr>
              <a:t>x,y</a:t>
            </a:r>
            <a:r>
              <a:rPr lang="en-US" sz="1200" b="0" i="0" kern="1200" dirty="0">
                <a:solidFill>
                  <a:schemeClr val="tx1"/>
                </a:solidFill>
                <a:effectLst/>
                <a:latin typeface="+mn-lt"/>
                <a:ea typeface="+mn-ea"/>
                <a:cs typeface="+mn-cs"/>
              </a:rPr>
              <a:t>, and z values represent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Using methods of computational geometry, </a:t>
            </a:r>
            <a:r>
              <a:rPr lang="en-US" sz="1200" b="1" i="0" kern="1200" dirty="0">
                <a:solidFill>
                  <a:schemeClr val="tx1"/>
                </a:solidFill>
                <a:effectLst/>
                <a:latin typeface="+mn-lt"/>
                <a:ea typeface="+mn-ea"/>
                <a:cs typeface="+mn-cs"/>
              </a:rPr>
              <a:t>the points are connected into what is called a triangulation, forming a network of triangles</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lines of the triangles are called edges, and the interior area is called a face, or facet. </a:t>
            </a:r>
          </a:p>
        </p:txBody>
      </p:sp>
      <p:sp>
        <p:nvSpPr>
          <p:cNvPr id="4" name="Slide Number Placeholder 3"/>
          <p:cNvSpPr>
            <a:spLocks noGrp="1"/>
          </p:cNvSpPr>
          <p:nvPr>
            <p:ph type="sldNum" sz="quarter" idx="10"/>
          </p:nvPr>
        </p:nvSpPr>
        <p:spPr/>
        <p:txBody>
          <a:bodyPr/>
          <a:lstStyle/>
          <a:p>
            <a:fld id="{EA0A4961-C86A-4DEB-87C0-D9025FEF9437}" type="slidenum">
              <a:rPr lang="nb-NO" smtClean="0"/>
              <a:t>62</a:t>
            </a:fld>
            <a:endParaRPr lang="nb-NO"/>
          </a:p>
        </p:txBody>
      </p:sp>
      <p:sp>
        <p:nvSpPr>
          <p:cNvPr id="5" name="Date Placeholder 4">
            <a:extLst>
              <a:ext uri="{FF2B5EF4-FFF2-40B4-BE49-F238E27FC236}">
                <a16:creationId xmlns:a16="http://schemas.microsoft.com/office/drawing/2014/main" id="{FE1E9D57-6A56-FBFF-D2E0-257B97AF54AB}"/>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3532034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illustration shows how we can create a TIN of the terrain.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First, a series of elevation points are created.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Second, a TIN face is created with the elevation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Third, the faces are shaded in to give the impression of a 3D surface.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b="1" i="0" kern="1200" dirty="0">
                <a:solidFill>
                  <a:schemeClr val="tx1"/>
                </a:solidFill>
                <a:effectLst/>
                <a:latin typeface="+mn-lt"/>
                <a:ea typeface="+mn-ea"/>
                <a:cs typeface="+mn-cs"/>
              </a:rPr>
              <a:t>We said that TIN is quite</a:t>
            </a:r>
            <a:r>
              <a:rPr lang="en-US" altLang="nb-NO" sz="1200" b="1" i="0" kern="1200" baseline="0" dirty="0">
                <a:solidFill>
                  <a:schemeClr val="tx1"/>
                </a:solidFill>
                <a:effectLst/>
                <a:latin typeface="+mn-lt"/>
                <a:ea typeface="+mn-ea"/>
                <a:cs typeface="+mn-cs"/>
              </a:rPr>
              <a:t> useful to represent elevation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latin typeface="Yu Gothic UI" panose="020B0500000000000000" pitchFamily="34" charset="-128"/>
                <a:ea typeface="Yu Gothic UI" panose="020B0500000000000000" pitchFamily="34" charset="-128"/>
              </a:rPr>
              <a:t>What is the advantage to represent the elevation with a TIN model rather than a Raster model? </a:t>
            </a:r>
            <a:endParaRPr lang="en-US" altLang="nb-NO"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example a raster grid would require grid cells to cover the entire surface of a geographic area. Also, if we wanted to show great detail we would have to have small grid cells. Now, if the land area is relatively flat, we would still need the small grid cells. However, with a TIN we would not have to include so many points on the flat areas, but could add more points on the steep areas where we want to show greater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63</a:t>
            </a:fld>
            <a:endParaRPr lang="nb-NO"/>
          </a:p>
        </p:txBody>
      </p:sp>
      <p:sp>
        <p:nvSpPr>
          <p:cNvPr id="5" name="Date Placeholder 4">
            <a:extLst>
              <a:ext uri="{FF2B5EF4-FFF2-40B4-BE49-F238E27FC236}">
                <a16:creationId xmlns:a16="http://schemas.microsoft.com/office/drawing/2014/main" id="{2588D1CA-15D0-8737-C4E9-ECC1BAA8BEE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4228749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64</a:t>
            </a:fld>
            <a:endParaRPr lang="nb-NO"/>
          </a:p>
        </p:txBody>
      </p:sp>
      <p:sp>
        <p:nvSpPr>
          <p:cNvPr id="5" name="Date Placeholder 4">
            <a:extLst>
              <a:ext uri="{FF2B5EF4-FFF2-40B4-BE49-F238E27FC236}">
                <a16:creationId xmlns:a16="http://schemas.microsoft.com/office/drawing/2014/main" id="{32484C7D-41AF-68E2-5696-B347C3716A68}"/>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4934735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Before we jump head long into the topic of topology, let me start with some definition.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Topology is the science and mathematics of spatial relationships of vectors in GIS. </a:t>
            </a:r>
            <a:r>
              <a:rPr lang="en-US" altLang="nb-NO" sz="1200" dirty="0">
                <a:solidFill>
                  <a:prstClr val="black"/>
                </a:solidFill>
                <a:latin typeface="Yu Gothic UI" panose="020B0500000000000000" pitchFamily="34" charset="-128"/>
                <a:ea typeface="Yu Gothic UI" panose="020B0500000000000000" pitchFamily="34" charset="-128"/>
              </a:rPr>
              <a:t>Topology is required for certain analysis. Remember </a:t>
            </a:r>
            <a:r>
              <a:rPr lang="en-US" sz="1200" b="0" i="0" kern="1200" dirty="0">
                <a:solidFill>
                  <a:schemeClr val="tx1"/>
                </a:solidFill>
                <a:effectLst/>
                <a:latin typeface="+mn-lt"/>
                <a:ea typeface="+mn-ea"/>
                <a:cs typeface="+mn-cs"/>
              </a:rPr>
              <a:t>most vector layer operations can be performed without topology.</a:t>
            </a:r>
            <a:endParaRPr lang="en-US" altLang="nb-NO" sz="1200" dirty="0">
              <a:solidFill>
                <a:prstClr val="black"/>
              </a:solidFill>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GIS, topology is defined as a collection of rules that, together with a set of editing tools and techniques, describe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 features may share a geographic space therefore we</a:t>
            </a:r>
            <a:r>
              <a:rPr lang="en-US" sz="1200" b="0" i="0" kern="1200" baseline="0" dirty="0">
                <a:solidFill>
                  <a:schemeClr val="tx1"/>
                </a:solidFill>
                <a:effectLst/>
                <a:latin typeface="+mn-lt"/>
                <a:ea typeface="+mn-ea"/>
                <a:cs typeface="+mn-cs"/>
              </a:rPr>
              <a:t> are able to </a:t>
            </a:r>
            <a:r>
              <a:rPr lang="en-US" sz="1200" b="0" i="0" kern="1200" dirty="0">
                <a:solidFill>
                  <a:schemeClr val="tx1"/>
                </a:solidFill>
                <a:effectLst/>
                <a:latin typeface="+mn-lt"/>
                <a:ea typeface="+mn-ea"/>
                <a:cs typeface="+mn-cs"/>
              </a:rPr>
              <a:t>model geometric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topology is commonly stored in a geodatabase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https://apollomapping.com/blog/g-faq-spatial-topology-gis-part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65</a:t>
            </a:fld>
            <a:endParaRPr lang="nb-NO"/>
          </a:p>
        </p:txBody>
      </p:sp>
      <p:sp>
        <p:nvSpPr>
          <p:cNvPr id="5" name="Date Placeholder 4">
            <a:extLst>
              <a:ext uri="{FF2B5EF4-FFF2-40B4-BE49-F238E27FC236}">
                <a16:creationId xmlns:a16="http://schemas.microsoft.com/office/drawing/2014/main" id="{29A4D381-BBCC-70F6-FD9C-4D68C50D190C}"/>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706365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Although </a:t>
            </a:r>
            <a:r>
              <a:rPr lang="en-US" sz="1200" b="1" i="0" kern="1200" dirty="0">
                <a:solidFill>
                  <a:schemeClr val="tx1"/>
                </a:solidFill>
                <a:effectLst/>
                <a:latin typeface="+mn-lt"/>
                <a:ea typeface="+mn-ea"/>
                <a:cs typeface="+mn-cs"/>
              </a:rPr>
              <a:t>most vector layer operations</a:t>
            </a:r>
            <a:r>
              <a:rPr lang="en-US" sz="1200" b="0" i="0" kern="1200" dirty="0">
                <a:solidFill>
                  <a:schemeClr val="tx1"/>
                </a:solidFill>
                <a:effectLst/>
                <a:latin typeface="+mn-lt"/>
                <a:ea typeface="+mn-ea"/>
                <a:cs typeface="+mn-cs"/>
              </a:rPr>
              <a:t> can be performed without topology, some of them such as </a:t>
            </a:r>
            <a:r>
              <a:rPr lang="en-US" sz="1200" b="1" i="0" kern="1200" dirty="0">
                <a:solidFill>
                  <a:schemeClr val="tx1"/>
                </a:solidFill>
                <a:effectLst/>
                <a:latin typeface="+mn-lt"/>
                <a:ea typeface="+mn-ea"/>
                <a:cs typeface="+mn-cs"/>
              </a:rPr>
              <a:t>network analysis</a:t>
            </a:r>
            <a:r>
              <a:rPr lang="en-US" sz="1200" b="0" i="0" kern="1200" dirty="0">
                <a:solidFill>
                  <a:schemeClr val="tx1"/>
                </a:solidFill>
                <a:effectLst/>
                <a:latin typeface="+mn-lt"/>
                <a:ea typeface="+mn-ea"/>
                <a:cs typeface="+mn-cs"/>
              </a:rPr>
              <a:t> are not possible without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we think about a roads layer, if it just contains lines representing roads but no information about how they are connected, there is no way of constructing the network from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points where lines intersect might be crossings or roundabouts (so it is possible to move from one road to another), but they might also be points without connection between the roads (one passing above the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Without knowing that, we are missing information and the network analysis cannot be performed. </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66</a:t>
            </a:fld>
            <a:endParaRPr lang="nb-NO"/>
          </a:p>
        </p:txBody>
      </p:sp>
      <p:sp>
        <p:nvSpPr>
          <p:cNvPr id="5" name="Date Placeholder 4">
            <a:extLst>
              <a:ext uri="{FF2B5EF4-FFF2-40B4-BE49-F238E27FC236}">
                <a16:creationId xmlns:a16="http://schemas.microsoft.com/office/drawing/2014/main" id="{4CFBC903-345F-CA34-F8A1-003584EBEB97}"/>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813658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a:t>
            </a:r>
            <a:r>
              <a:rPr lang="en-US" sz="1200" b="1" i="0" kern="1200" dirty="0">
                <a:solidFill>
                  <a:schemeClr val="tx1"/>
                </a:solidFill>
                <a:effectLst/>
                <a:latin typeface="+mn-lt"/>
                <a:ea typeface="+mn-ea"/>
                <a:cs typeface="+mn-cs"/>
              </a:rPr>
              <a:t>four basic spatial relationships</a:t>
            </a:r>
            <a:r>
              <a:rPr lang="en-US" sz="1200" b="0" i="0" kern="1200" dirty="0">
                <a:solidFill>
                  <a:schemeClr val="tx1"/>
                </a:solidFill>
                <a:effectLst/>
                <a:latin typeface="+mn-lt"/>
                <a:ea typeface="+mn-ea"/>
                <a:cs typeface="+mn-cs"/>
              </a:rPr>
              <a:t> that can be maintained with vector features, I will elaborate on these shortly: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Adjacency, connectivity, containment and coincidence. These spatial relationships are recorded in topological vector models with the assumption of a two-dimensional world (i.e. all of the features are on the same plane)</a:t>
            </a:r>
            <a:endParaRPr lang="en-US" altLang="nb-NO"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nb-NO" b="1" dirty="0"/>
              <a:t>Adjacency</a:t>
            </a:r>
            <a:r>
              <a:rPr lang="en-US" altLang="nb-NO" dirty="0"/>
              <a:t> – which vector features are next to each other?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nb-NO" b="1" dirty="0"/>
              <a:t>Containment</a:t>
            </a:r>
            <a:r>
              <a:rPr lang="en-US" altLang="nb-NO" dirty="0"/>
              <a:t> – which vector features are within other polygons?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nb-NO" b="1" dirty="0"/>
              <a:t>Connectivity</a:t>
            </a:r>
            <a:r>
              <a:rPr lang="en-US" altLang="nb-NO" dirty="0"/>
              <a:t> – which arcs connect to each other?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nb-NO" b="1" dirty="0"/>
              <a:t>Coincidence</a:t>
            </a:r>
            <a:r>
              <a:rPr lang="en-US" altLang="nb-NO" dirty="0"/>
              <a:t> – which vector features occupy the same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67</a:t>
            </a:fld>
            <a:endParaRPr lang="nb-NO"/>
          </a:p>
        </p:txBody>
      </p:sp>
      <p:sp>
        <p:nvSpPr>
          <p:cNvPr id="5" name="Date Placeholder 4">
            <a:extLst>
              <a:ext uri="{FF2B5EF4-FFF2-40B4-BE49-F238E27FC236}">
                <a16:creationId xmlns:a16="http://schemas.microsoft.com/office/drawing/2014/main" id="{E08DD573-F412-B8B1-3DCD-66462C86F0A1}"/>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8620836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you want to see all of the spatial relationships possible in ArcGIS, get ready for your mind to spin a bit.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is an extensive look at all of the topological rules you can implement in geodatabases between points, lines and polygon vectors.</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68</a:t>
            </a:fld>
            <a:endParaRPr lang="nb-NO"/>
          </a:p>
        </p:txBody>
      </p:sp>
      <p:sp>
        <p:nvSpPr>
          <p:cNvPr id="5" name="Date Placeholder 4">
            <a:extLst>
              <a:ext uri="{FF2B5EF4-FFF2-40B4-BE49-F238E27FC236}">
                <a16:creationId xmlns:a16="http://schemas.microsoft.com/office/drawing/2014/main" id="{6E8E282B-D672-489B-5C53-E7D2CC5C50C0}"/>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40831207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Clr>
                <a:srgbClr val="1F7F79"/>
              </a:buClr>
              <a:buFont typeface="Segoe UI" panose="020B0502040204020203" pitchFamily="34" charset="0"/>
              <a:buNone/>
            </a:pPr>
            <a:r>
              <a:rPr lang="nb-NO" altLang="nb-NO" sz="3200" b="1" dirty="0" err="1">
                <a:latin typeface="Yu Gothic UI" panose="020B0500000000000000" pitchFamily="34" charset="-128"/>
                <a:ea typeface="Yu Gothic UI" panose="020B0500000000000000" pitchFamily="34" charset="-128"/>
                <a:cs typeface="Segoe UI" panose="020B0502040204020203" pitchFamily="34" charset="0"/>
              </a:rPr>
              <a:t>When</a:t>
            </a:r>
            <a:r>
              <a:rPr lang="nb-NO" altLang="nb-NO" sz="3200" b="1" dirty="0">
                <a:latin typeface="Yu Gothic UI" panose="020B0500000000000000" pitchFamily="34" charset="-128"/>
                <a:ea typeface="Yu Gothic UI" panose="020B0500000000000000" pitchFamily="34" charset="-128"/>
                <a:cs typeface="Segoe UI" panose="020B0502040204020203" pitchFamily="34" charset="0"/>
              </a:rPr>
              <a:t> </a:t>
            </a:r>
            <a:r>
              <a:rPr lang="nb-NO" altLang="nb-NO" sz="3200" b="1" dirty="0" err="1">
                <a:latin typeface="Yu Gothic UI" panose="020B0500000000000000" pitchFamily="34" charset="-128"/>
                <a:ea typeface="Yu Gothic UI" panose="020B0500000000000000" pitchFamily="34" charset="-128"/>
                <a:cs typeface="Segoe UI" panose="020B0502040204020203" pitchFamily="34" charset="0"/>
              </a:rPr>
              <a:t>you</a:t>
            </a:r>
            <a:r>
              <a:rPr lang="nb-NO" altLang="nb-NO" sz="3200" b="1" dirty="0">
                <a:latin typeface="Yu Gothic UI" panose="020B0500000000000000" pitchFamily="34" charset="-128"/>
                <a:ea typeface="Yu Gothic UI" panose="020B0500000000000000" pitchFamily="34" charset="-128"/>
                <a:cs typeface="Segoe UI" panose="020B0502040204020203" pitchFamily="34" charset="0"/>
              </a:rPr>
              <a:t> </a:t>
            </a:r>
            <a:r>
              <a:rPr lang="nb-NO" altLang="nb-NO" sz="3200" b="1" dirty="0" err="1">
                <a:latin typeface="Yu Gothic UI" panose="020B0500000000000000" pitchFamily="34" charset="-128"/>
                <a:ea typeface="Yu Gothic UI" panose="020B0500000000000000" pitchFamily="34" charset="-128"/>
                <a:cs typeface="Segoe UI" panose="020B0502040204020203" pitchFamily="34" charset="0"/>
              </a:rPr>
              <a:t>use</a:t>
            </a:r>
            <a:r>
              <a:rPr lang="nb-NO" altLang="nb-NO" sz="3200" b="1" dirty="0">
                <a:latin typeface="Yu Gothic UI" panose="020B0500000000000000" pitchFamily="34" charset="-128"/>
                <a:ea typeface="Yu Gothic UI" panose="020B0500000000000000" pitchFamily="34" charset="-128"/>
                <a:cs typeface="Segoe UI" panose="020B0502040204020203" pitchFamily="34" charset="0"/>
              </a:rPr>
              <a:t> </a:t>
            </a:r>
            <a:r>
              <a:rPr lang="nb-NO" altLang="nb-NO" sz="3200" b="1" dirty="0" err="1">
                <a:latin typeface="Yu Gothic UI" panose="020B0500000000000000" pitchFamily="34" charset="-128"/>
                <a:ea typeface="Yu Gothic UI" panose="020B0500000000000000" pitchFamily="34" charset="-128"/>
                <a:cs typeface="Segoe UI" panose="020B0502040204020203" pitchFamily="34" charset="0"/>
              </a:rPr>
              <a:t>topology</a:t>
            </a:r>
            <a:endParaRPr lang="nb-NO" altLang="nb-NO" sz="3200" b="1" dirty="0">
              <a:latin typeface="Yu Gothic UI" panose="020B0500000000000000" pitchFamily="34" charset="-128"/>
              <a:ea typeface="Yu Gothic UI" panose="020B0500000000000000" pitchFamily="34" charset="-128"/>
              <a:cs typeface="Segoe UI" panose="020B0502040204020203" pitchFamily="34" charset="0"/>
            </a:endParaRPr>
          </a:p>
          <a:p>
            <a:pPr marL="0" indent="0">
              <a:lnSpc>
                <a:spcPct val="100000"/>
              </a:lnSpc>
              <a:buClr>
                <a:srgbClr val="1F7F79"/>
              </a:buClr>
              <a:buFont typeface="Segoe UI" panose="020B0502040204020203" pitchFamily="34" charset="0"/>
              <a:buNone/>
            </a:pPr>
            <a:r>
              <a:rPr lang="en-US" sz="1200" b="0" i="0" kern="1200" dirty="0">
                <a:solidFill>
                  <a:schemeClr val="tx1"/>
                </a:solidFill>
                <a:effectLst/>
                <a:latin typeface="+mn-lt"/>
                <a:ea typeface="+mn-ea"/>
                <a:cs typeface="+mn-cs"/>
              </a:rPr>
              <a:t>topology defines rules for the geospatial data and will prevent </a:t>
            </a:r>
            <a:r>
              <a:rPr lang="en-US" sz="1200" b="1" i="0" kern="1200" dirty="0">
                <a:solidFill>
                  <a:schemeClr val="tx1"/>
                </a:solidFill>
                <a:effectLst/>
                <a:latin typeface="+mn-lt"/>
                <a:ea typeface="+mn-ea"/>
                <a:cs typeface="+mn-cs"/>
              </a:rPr>
              <a:t>issues with gaps or overlaps </a:t>
            </a:r>
            <a:r>
              <a:rPr lang="en-US" sz="1200" b="0" i="0" kern="1200" dirty="0">
                <a:solidFill>
                  <a:schemeClr val="tx1"/>
                </a:solidFill>
                <a:effectLst/>
                <a:latin typeface="+mn-lt"/>
                <a:ea typeface="+mn-ea"/>
                <a:cs typeface="+mn-cs"/>
              </a:rPr>
              <a:t>which occur with even the best editing.</a:t>
            </a:r>
          </a:p>
          <a:p>
            <a:pPr marL="0" indent="0">
              <a:lnSpc>
                <a:spcPct val="100000"/>
              </a:lnSpc>
              <a:buClr>
                <a:srgbClr val="1F7F79"/>
              </a:buClr>
              <a:buFont typeface="Segoe UI" panose="020B0502040204020203" pitchFamily="34" charset="0"/>
              <a:buNone/>
            </a:pPr>
            <a:r>
              <a:rPr lang="en-US" sz="1200" b="0" i="0" kern="1200" dirty="0">
                <a:solidFill>
                  <a:schemeClr val="tx1"/>
                </a:solidFill>
                <a:effectLst/>
                <a:latin typeface="+mn-lt"/>
                <a:ea typeface="+mn-ea"/>
                <a:cs typeface="+mn-cs"/>
              </a:rPr>
              <a:t>you NEED topology so that border ALWAYS follow the polygon boundary or that there are never gaps between polygons (fields).</a:t>
            </a:r>
          </a:p>
          <a:p>
            <a:pPr marL="0" indent="0">
              <a:lnSpc>
                <a:spcPct val="100000"/>
              </a:lnSpc>
              <a:buClr>
                <a:srgbClr val="1F7F79"/>
              </a:buClr>
              <a:buFont typeface="Segoe UI" panose="020B0502040204020203" pitchFamily="34" charset="0"/>
              <a:buNone/>
            </a:pPr>
            <a:r>
              <a:rPr lang="en-US" sz="1200" b="0" i="0" kern="1200" dirty="0">
                <a:solidFill>
                  <a:schemeClr val="tx1"/>
                </a:solidFill>
                <a:effectLst/>
                <a:latin typeface="+mn-lt"/>
                <a:ea typeface="+mn-ea"/>
                <a:cs typeface="+mn-cs"/>
              </a:rPr>
              <a:t>You NEED topology when you create urban topography – house must ALWAYS sit within a property boundary, a road MUST ALWAYS meet a field parcel.</a:t>
            </a:r>
            <a:endParaRPr lang="en-US" altLang="nb-NO" sz="1100" b="0" dirty="0">
              <a:solidFill>
                <a:prstClr val="black"/>
              </a:solidFill>
              <a:latin typeface="Yu Gothic UI" panose="020B0500000000000000" pitchFamily="34" charset="-128"/>
              <a:ea typeface="Yu Gothic UI" panose="020B0500000000000000" pitchFamily="34" charset="-128"/>
              <a:cs typeface="+mn-cs"/>
            </a:endParaRPr>
          </a:p>
          <a:p>
            <a:pPr marL="0" indent="0">
              <a:lnSpc>
                <a:spcPct val="100000"/>
              </a:lnSpc>
              <a:buClr>
                <a:srgbClr val="1F7F79"/>
              </a:buClr>
              <a:buFont typeface="Segoe UI" panose="020B0502040204020203" pitchFamily="34" charset="0"/>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Manage coincident geometry (adjacent polygons)  </a:t>
            </a:r>
          </a:p>
          <a:p>
            <a:pPr marL="0" indent="0">
              <a:lnSpc>
                <a:spcPct val="100000"/>
              </a:lnSpc>
              <a:buClr>
                <a:srgbClr val="1F7F79"/>
              </a:buClr>
              <a:buFont typeface="Segoe UI" panose="020B0502040204020203" pitchFamily="34" charset="0"/>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Define and enforce data integrity rules such</a:t>
            </a:r>
            <a:r>
              <a:rPr lang="en-US" altLang="nb-NO" sz="2800" baseline="0" dirty="0">
                <a:latin typeface="Yu Gothic UI" panose="020B0500000000000000" pitchFamily="34" charset="-128"/>
                <a:ea typeface="Yu Gothic UI" panose="020B0500000000000000" pitchFamily="34" charset="-128"/>
                <a:cs typeface="Segoe UI" panose="020B0502040204020203" pitchFamily="34" charset="0"/>
              </a:rPr>
              <a:t> as no gaps should exist between parcel features. Parcel should not overlap.</a:t>
            </a:r>
          </a:p>
          <a:p>
            <a:pPr marL="0" indent="0">
              <a:lnSpc>
                <a:spcPct val="100000"/>
              </a:lnSpc>
              <a:buClr>
                <a:srgbClr val="1F7F79"/>
              </a:buClr>
              <a:buFont typeface="Segoe UI" panose="020B0502040204020203" pitchFamily="34" charset="0"/>
              <a:buNone/>
            </a:pPr>
            <a:r>
              <a:rPr lang="en-US" altLang="nb-NO" sz="2800" baseline="0" dirty="0">
                <a:latin typeface="Yu Gothic UI" panose="020B0500000000000000" pitchFamily="34" charset="-128"/>
                <a:ea typeface="Yu Gothic UI" panose="020B0500000000000000" pitchFamily="34" charset="-128"/>
                <a:cs typeface="Segoe UI" panose="020B0502040204020203" pitchFamily="34" charset="0"/>
              </a:rPr>
              <a:t>Support topological relationship queries.</a:t>
            </a:r>
          </a:p>
          <a:p>
            <a:pPr marL="0" indent="0">
              <a:lnSpc>
                <a:spcPct val="100000"/>
              </a:lnSpc>
              <a:buClr>
                <a:srgbClr val="1F7F79"/>
              </a:buClr>
              <a:buFont typeface="Segoe UI" panose="020B0502040204020203" pitchFamily="34" charset="0"/>
              <a:buNone/>
            </a:pPr>
            <a:r>
              <a:rPr lang="en-US" sz="1200" b="1" i="0" kern="1200" dirty="0">
                <a:solidFill>
                  <a:schemeClr val="tx1"/>
                </a:solidFill>
                <a:effectLst/>
                <a:latin typeface="+mn-lt"/>
                <a:ea typeface="+mn-ea"/>
                <a:cs typeface="+mn-cs"/>
              </a:rPr>
              <a:t>Topology defines rules for the geospatial data and will prevent issues with gaps or overlaps which occur with even the best editing</a:t>
            </a:r>
            <a:r>
              <a:rPr lang="en-US" sz="1200" b="0" i="0" kern="1200" dirty="0">
                <a:solidFill>
                  <a:schemeClr val="tx1"/>
                </a:solidFill>
                <a:effectLst/>
                <a:latin typeface="+mn-lt"/>
                <a:ea typeface="+mn-ea"/>
                <a:cs typeface="+mn-cs"/>
              </a:rPr>
              <a:t>.</a:t>
            </a:r>
            <a:endParaRPr lang="en-US" altLang="nb-NO" sz="3200" dirty="0">
              <a:latin typeface="Yu Gothic UI" panose="020B0500000000000000" pitchFamily="34" charset="-128"/>
              <a:ea typeface="Yu Gothic UI" panose="020B0500000000000000" pitchFamily="34"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69</a:t>
            </a:fld>
            <a:endParaRPr lang="nb-NO"/>
          </a:p>
        </p:txBody>
      </p:sp>
      <p:sp>
        <p:nvSpPr>
          <p:cNvPr id="5" name="Date Placeholder 4">
            <a:extLst>
              <a:ext uri="{FF2B5EF4-FFF2-40B4-BE49-F238E27FC236}">
                <a16:creationId xmlns:a16="http://schemas.microsoft.com/office/drawing/2014/main" id="{60D95AE2-8477-979E-AB3D-26AD8A2AC426}"/>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382321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70</a:t>
            </a:fld>
            <a:endParaRPr lang="nb-NO"/>
          </a:p>
        </p:txBody>
      </p:sp>
      <p:sp>
        <p:nvSpPr>
          <p:cNvPr id="5" name="Date Placeholder 4">
            <a:extLst>
              <a:ext uri="{FF2B5EF4-FFF2-40B4-BE49-F238E27FC236}">
                <a16:creationId xmlns:a16="http://schemas.microsoft.com/office/drawing/2014/main" id="{6AD2B4A5-4AE7-5A0E-4858-26730CD1AEB3}"/>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79656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Source: NOAA (National Oceanographic and Atmospheric Administration), 2009, public domain Figure 3.2 Global records of average temperature and carbon dioxide (CO2) concentration show that as CO2 levels have increased over the past century, so have global temperatures.</a:t>
            </a: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a:t>
            </a:fld>
            <a:endParaRPr lang="nb-NO"/>
          </a:p>
        </p:txBody>
      </p:sp>
      <p:sp>
        <p:nvSpPr>
          <p:cNvPr id="5" name="Date Placeholder 4">
            <a:extLst>
              <a:ext uri="{FF2B5EF4-FFF2-40B4-BE49-F238E27FC236}">
                <a16:creationId xmlns:a16="http://schemas.microsoft.com/office/drawing/2014/main" id="{CBA48657-D0D4-ED09-C56C-10E4DF607DD0}"/>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573001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Attribute data</a:t>
            </a:r>
            <a:r>
              <a:rPr lang="en-US" sz="1200" b="0" i="0" kern="1200" dirty="0">
                <a:solidFill>
                  <a:schemeClr val="tx1"/>
                </a:solidFill>
                <a:effectLst/>
                <a:latin typeface="+mn-lt"/>
                <a:ea typeface="+mn-ea"/>
                <a:cs typeface="+mn-cs"/>
              </a:rPr>
              <a:t> is information </a:t>
            </a:r>
            <a:r>
              <a:rPr lang="en-US" sz="1200" b="1" i="0" kern="1200" dirty="0">
                <a:solidFill>
                  <a:schemeClr val="tx1"/>
                </a:solidFill>
                <a:effectLst/>
                <a:latin typeface="+mn-lt"/>
                <a:ea typeface="+mn-ea"/>
                <a:cs typeface="+mn-cs"/>
              </a:rPr>
              <a:t>appended in tabular format to spatial features</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Attribute data</a:t>
            </a:r>
            <a:r>
              <a:rPr lang="en-US" sz="1200" b="0" i="0" kern="1200" dirty="0">
                <a:solidFill>
                  <a:schemeClr val="tx1"/>
                </a:solidFill>
                <a:effectLst/>
                <a:latin typeface="+mn-lt"/>
                <a:ea typeface="+mn-ea"/>
                <a:cs typeface="+mn-cs"/>
              </a:rPr>
              <a:t> can contain information about the what, where, and why of spatial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operations that can be performed on a certain geographical data are defined by the types of variables contained in its thematic component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Attribute data</a:t>
            </a:r>
            <a:r>
              <a:rPr lang="en-US" sz="1200" b="0" i="0" kern="1200" dirty="0">
                <a:solidFill>
                  <a:schemeClr val="tx1"/>
                </a:solidFill>
                <a:effectLst/>
                <a:latin typeface="+mn-lt"/>
                <a:ea typeface="+mn-ea"/>
                <a:cs typeface="+mn-cs"/>
              </a:rPr>
              <a:t> provides characteristics about spatial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EA0A4961-C86A-4DEB-87C0-D9025FEF9437}" type="slidenum">
              <a:rPr lang="nb-NO" smtClean="0"/>
              <a:t>71</a:t>
            </a:fld>
            <a:endParaRPr lang="nb-NO"/>
          </a:p>
        </p:txBody>
      </p:sp>
      <p:sp>
        <p:nvSpPr>
          <p:cNvPr id="5" name="Date Placeholder 4">
            <a:extLst>
              <a:ext uri="{FF2B5EF4-FFF2-40B4-BE49-F238E27FC236}">
                <a16:creationId xmlns:a16="http://schemas.microsoft.com/office/drawing/2014/main" id="{EC0FE05A-B463-7B51-94D4-BE404E0E6C6A}"/>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4039130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Measurement values can be broken into four types: ratio, interval, ordinal, and nominal.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important to know the type of measurement system being used in the raster dataset so that the appropriate operations and functions can be implemented, and the results will be predictable. </a:t>
            </a:r>
          </a:p>
        </p:txBody>
      </p:sp>
      <p:sp>
        <p:nvSpPr>
          <p:cNvPr id="4" name="Slide Number Placeholder 3"/>
          <p:cNvSpPr>
            <a:spLocks noGrp="1"/>
          </p:cNvSpPr>
          <p:nvPr>
            <p:ph type="sldNum" sz="quarter" idx="10"/>
          </p:nvPr>
        </p:nvSpPr>
        <p:spPr/>
        <p:txBody>
          <a:bodyPr/>
          <a:lstStyle/>
          <a:p>
            <a:fld id="{EA0A4961-C86A-4DEB-87C0-D9025FEF9437}" type="slidenum">
              <a:rPr lang="nb-NO" smtClean="0"/>
              <a:t>72</a:t>
            </a:fld>
            <a:endParaRPr lang="nb-NO"/>
          </a:p>
        </p:txBody>
      </p:sp>
      <p:sp>
        <p:nvSpPr>
          <p:cNvPr id="5" name="Date Placeholder 4">
            <a:extLst>
              <a:ext uri="{FF2B5EF4-FFF2-40B4-BE49-F238E27FC236}">
                <a16:creationId xmlns:a16="http://schemas.microsoft.com/office/drawing/2014/main" id="{7EB186C4-2E9E-0FF3-5D1F-A1A949F28069}"/>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40973372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Nominal</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values of a </a:t>
            </a:r>
            <a:r>
              <a:rPr lang="en-US" sz="1200" b="1" i="0" kern="1200" dirty="0">
                <a:solidFill>
                  <a:schemeClr val="tx1"/>
                </a:solidFill>
                <a:effectLst/>
                <a:latin typeface="+mn-lt"/>
                <a:ea typeface="+mn-ea"/>
                <a:cs typeface="+mn-cs"/>
              </a:rPr>
              <a:t>nominal attribute</a:t>
            </a:r>
            <a:r>
              <a:rPr lang="en-US" sz="1200" b="0" i="0" kern="1200" dirty="0">
                <a:solidFill>
                  <a:schemeClr val="tx1"/>
                </a:solidFill>
                <a:effectLst/>
                <a:latin typeface="+mn-lt"/>
                <a:ea typeface="+mn-ea"/>
                <a:cs typeface="+mn-cs"/>
              </a:rPr>
              <a:t> are just different names, i.e. </a:t>
            </a:r>
            <a:r>
              <a:rPr lang="en-US" sz="1200" b="1" i="0" kern="1200" dirty="0">
                <a:solidFill>
                  <a:schemeClr val="tx1"/>
                </a:solidFill>
                <a:effectLst/>
                <a:latin typeface="+mn-lt"/>
                <a:ea typeface="+mn-ea"/>
                <a:cs typeface="+mn-cs"/>
              </a:rPr>
              <a:t>nominal attributes</a:t>
            </a:r>
            <a:r>
              <a:rPr lang="en-US" sz="1200" b="0" i="0" kern="1200" dirty="0">
                <a:solidFill>
                  <a:schemeClr val="tx1"/>
                </a:solidFill>
                <a:effectLst/>
                <a:latin typeface="+mn-lt"/>
                <a:ea typeface="+mn-ea"/>
                <a:cs typeface="+mn-cs"/>
              </a:rPr>
              <a:t> provide only enough information to distinguish one object from another(=,≠)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nominal attributes</a:t>
            </a:r>
            <a:r>
              <a:rPr lang="en-US" sz="1200" b="0" i="0" kern="1200" dirty="0">
                <a:solidFill>
                  <a:schemeClr val="tx1"/>
                </a:solidFill>
                <a:effectLst/>
                <a:latin typeface="+mn-lt"/>
                <a:ea typeface="+mn-ea"/>
                <a:cs typeface="+mn-cs"/>
              </a:rPr>
              <a:t> provide information to distinguish one object from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73</a:t>
            </a:fld>
            <a:endParaRPr lang="nb-NO"/>
          </a:p>
        </p:txBody>
      </p:sp>
      <p:sp>
        <p:nvSpPr>
          <p:cNvPr id="5" name="Date Placeholder 4">
            <a:extLst>
              <a:ext uri="{FF2B5EF4-FFF2-40B4-BE49-F238E27FC236}">
                <a16:creationId xmlns:a16="http://schemas.microsoft.com/office/drawing/2014/main" id="{D6AFCCCB-0F2E-9BC5-63AB-4957DD4F5FD6}"/>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2697543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very hot, hot, cold, very cold, warm are all nominal data when considered individually. But when placed on a scale and arranged in a given order (very hot, hot, warm, cold, very cold), they are regarded as ordinal data</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74</a:t>
            </a:fld>
            <a:endParaRPr lang="nb-NO"/>
          </a:p>
        </p:txBody>
      </p:sp>
      <p:sp>
        <p:nvSpPr>
          <p:cNvPr id="5" name="Date Placeholder 4">
            <a:extLst>
              <a:ext uri="{FF2B5EF4-FFF2-40B4-BE49-F238E27FC236}">
                <a16:creationId xmlns:a16="http://schemas.microsoft.com/office/drawing/2014/main" id="{EEA4107B-7D3F-A272-0AE9-6135EE528022}"/>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40388074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Interval</a:t>
            </a:r>
          </a:p>
          <a:p>
            <a:r>
              <a:rPr lang="en-US" sz="1200" b="0" i="0" kern="1200" dirty="0">
                <a:solidFill>
                  <a:schemeClr val="tx1"/>
                </a:solidFill>
                <a:effectLst/>
                <a:latin typeface="+mn-lt"/>
                <a:ea typeface="+mn-ea"/>
                <a:cs typeface="+mn-cs"/>
              </a:rPr>
              <a:t>Time of day, calendar years, the Fahrenheit temperature scale, and pH values are all examples of interval measurements. </a:t>
            </a:r>
          </a:p>
          <a:p>
            <a:r>
              <a:rPr lang="en-US" sz="1200" b="1" i="0" kern="1200" dirty="0">
                <a:solidFill>
                  <a:schemeClr val="tx1"/>
                </a:solidFill>
                <a:effectLst/>
                <a:latin typeface="+mn-lt"/>
                <a:ea typeface="+mn-ea"/>
                <a:cs typeface="+mn-cs"/>
              </a:rPr>
              <a:t>These are values on a linear calibrated scale, but they are not relative to a true zero point in time or space</a:t>
            </a:r>
            <a:r>
              <a:rPr lang="en-US" sz="1200" b="0" i="0" kern="1200" dirty="0">
                <a:solidFill>
                  <a:schemeClr val="tx1"/>
                </a:solidFill>
                <a:effectLst/>
                <a:latin typeface="+mn-lt"/>
                <a:ea typeface="+mn-ea"/>
                <a:cs typeface="+mn-cs"/>
              </a:rPr>
              <a:t>. Because there is no true zero point, relative comparisons can be made between the measurements, but ratio and proportion determinations are not as useful.</a:t>
            </a:r>
          </a:p>
          <a:p>
            <a:endParaRPr lang="en-US" dirty="0"/>
          </a:p>
          <a:p>
            <a:r>
              <a:rPr lang="en-US" dirty="0"/>
              <a:t>Interval measurement example</a:t>
            </a:r>
          </a:p>
          <a:p>
            <a:r>
              <a:rPr lang="en-US" altLang="nb-NO" dirty="0"/>
              <a:t>For</a:t>
            </a:r>
            <a:r>
              <a:rPr lang="en-US" altLang="nb-NO" baseline="0" dirty="0"/>
              <a:t> instance zero temperature varies according to the unit of measurements, </a:t>
            </a:r>
            <a:r>
              <a:rPr lang="en-US" altLang="nb-NO" baseline="0" dirty="0" err="1"/>
              <a:t>infact</a:t>
            </a:r>
            <a:r>
              <a:rPr lang="en-US" altLang="nb-NO" baseline="0" dirty="0"/>
              <a:t> 0 degree Celsius is not equal to zero degree </a:t>
            </a:r>
            <a:r>
              <a:rPr lang="en-US" sz="1200" b="0" i="0" kern="1200" dirty="0">
                <a:solidFill>
                  <a:schemeClr val="tx1"/>
                </a:solidFill>
                <a:effectLst/>
                <a:latin typeface="+mn-lt"/>
                <a:ea typeface="+mn-ea"/>
                <a:cs typeface="+mn-cs"/>
              </a:rPr>
              <a:t>Fahrenheit</a:t>
            </a:r>
            <a:r>
              <a:rPr lang="en-US" altLang="nb-NO" baseline="0" dirty="0"/>
              <a:t>. </a:t>
            </a:r>
          </a:p>
          <a:p>
            <a:r>
              <a:rPr lang="en-US" altLang="nb-NO" baseline="0" dirty="0"/>
              <a:t>Example: a piece of metal at 300 degrees </a:t>
            </a:r>
            <a:r>
              <a:rPr lang="en-US" sz="1200" b="0" i="0" kern="1200" dirty="0">
                <a:solidFill>
                  <a:schemeClr val="tx1"/>
                </a:solidFill>
                <a:effectLst/>
                <a:latin typeface="+mn-lt"/>
                <a:ea typeface="+mn-ea"/>
                <a:cs typeface="+mn-cs"/>
              </a:rPr>
              <a:t>Fahrenheit is</a:t>
            </a:r>
            <a:r>
              <a:rPr lang="en-US" sz="1200" b="0" i="0" kern="1200" baseline="0" dirty="0">
                <a:solidFill>
                  <a:schemeClr val="tx1"/>
                </a:solidFill>
                <a:effectLst/>
                <a:latin typeface="+mn-lt"/>
                <a:ea typeface="+mn-ea"/>
                <a:cs typeface="+mn-cs"/>
              </a:rPr>
              <a:t> not twice as hot as a piece of metal at 150 degrees </a:t>
            </a:r>
            <a:r>
              <a:rPr lang="en-US" sz="1200" b="0" i="0" kern="1200" dirty="0">
                <a:solidFill>
                  <a:schemeClr val="tx1"/>
                </a:solidFill>
                <a:effectLst/>
                <a:latin typeface="+mn-lt"/>
                <a:ea typeface="+mn-ea"/>
                <a:cs typeface="+mn-cs"/>
              </a:rPr>
              <a:t>Fahrenheit. Why?</a:t>
            </a:r>
          </a:p>
          <a:p>
            <a:r>
              <a:rPr lang="en-US" altLang="nb-NO" sz="1200" b="0" i="0" kern="1200" baseline="0" dirty="0">
                <a:solidFill>
                  <a:schemeClr val="tx1"/>
                </a:solidFill>
                <a:effectLst/>
                <a:latin typeface="+mn-lt"/>
                <a:ea typeface="+mn-ea"/>
                <a:cs typeface="+mn-cs"/>
              </a:rPr>
              <a:t>The ratio of these values is different using Celsius</a:t>
            </a:r>
          </a:p>
          <a:p>
            <a:r>
              <a:rPr lang="en-US" altLang="nb-NO" sz="1200" b="0" i="0" kern="1200" baseline="0" dirty="0">
                <a:solidFill>
                  <a:schemeClr val="tx1"/>
                </a:solidFill>
                <a:effectLst/>
                <a:latin typeface="+mn-lt"/>
                <a:ea typeface="+mn-ea"/>
                <a:cs typeface="+mn-cs"/>
              </a:rPr>
              <a:t>150 </a:t>
            </a:r>
            <a:r>
              <a:rPr lang="en-US" altLang="nb-NO" sz="1200" b="0" i="0" kern="1200" baseline="0" dirty="0" err="1">
                <a:solidFill>
                  <a:schemeClr val="tx1"/>
                </a:solidFill>
                <a:effectLst/>
                <a:latin typeface="+mn-lt"/>
                <a:ea typeface="+mn-ea"/>
                <a:cs typeface="+mn-cs"/>
              </a:rPr>
              <a:t>deg</a:t>
            </a:r>
            <a:r>
              <a:rPr lang="en-US" altLang="nb-NO" sz="1200" b="0" i="0" kern="1200" baseline="0" dirty="0">
                <a:solidFill>
                  <a:schemeClr val="tx1"/>
                </a:solidFill>
                <a:effectLst/>
                <a:latin typeface="+mn-lt"/>
                <a:ea typeface="+mn-ea"/>
                <a:cs typeface="+mn-cs"/>
              </a:rPr>
              <a:t> F = 66 Celsius</a:t>
            </a:r>
          </a:p>
          <a:p>
            <a:r>
              <a:rPr lang="en-US" altLang="nb-NO" sz="1200" b="0" i="0" kern="1200" baseline="0" dirty="0">
                <a:solidFill>
                  <a:schemeClr val="tx1"/>
                </a:solidFill>
                <a:effectLst/>
                <a:latin typeface="+mn-lt"/>
                <a:ea typeface="+mn-ea"/>
                <a:cs typeface="+mn-cs"/>
              </a:rPr>
              <a:t>300 </a:t>
            </a:r>
            <a:r>
              <a:rPr lang="en-US" altLang="nb-NO" sz="1200" b="0" i="0" kern="1200" baseline="0" dirty="0" err="1">
                <a:solidFill>
                  <a:schemeClr val="tx1"/>
                </a:solidFill>
                <a:effectLst/>
                <a:latin typeface="+mn-lt"/>
                <a:ea typeface="+mn-ea"/>
                <a:cs typeface="+mn-cs"/>
              </a:rPr>
              <a:t>deg</a:t>
            </a:r>
            <a:r>
              <a:rPr lang="en-US" altLang="nb-NO" sz="1200" b="0" i="0" kern="1200" baseline="0" dirty="0">
                <a:solidFill>
                  <a:schemeClr val="tx1"/>
                </a:solidFill>
                <a:effectLst/>
                <a:latin typeface="+mn-lt"/>
                <a:ea typeface="+mn-ea"/>
                <a:cs typeface="+mn-cs"/>
              </a:rPr>
              <a:t> F = 149 </a:t>
            </a:r>
            <a:r>
              <a:rPr lang="en-US" altLang="nb-NO" sz="1200" b="0" i="0" kern="1200" baseline="0" dirty="0" err="1">
                <a:solidFill>
                  <a:schemeClr val="tx1"/>
                </a:solidFill>
                <a:effectLst/>
                <a:latin typeface="+mn-lt"/>
                <a:ea typeface="+mn-ea"/>
                <a:cs typeface="+mn-cs"/>
              </a:rPr>
              <a:t>deg</a:t>
            </a:r>
            <a:r>
              <a:rPr lang="en-US" altLang="nb-NO" sz="1200" b="0" i="0" kern="1200" baseline="0" dirty="0">
                <a:solidFill>
                  <a:schemeClr val="tx1"/>
                </a:solidFill>
                <a:effectLst/>
                <a:latin typeface="+mn-lt"/>
                <a:ea typeface="+mn-ea"/>
                <a:cs typeface="+mn-cs"/>
              </a:rPr>
              <a:t> Celsius</a:t>
            </a:r>
          </a:p>
          <a:p>
            <a:endParaRPr lang="en-US" altLang="nb-NO" baseline="0" dirty="0"/>
          </a:p>
          <a:p>
            <a:r>
              <a:rPr lang="en-US" altLang="nb-NO" baseline="0" dirty="0"/>
              <a:t>Absolute zero is identified by 0 kelvin.</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75</a:t>
            </a:fld>
            <a:endParaRPr lang="nb-NO"/>
          </a:p>
        </p:txBody>
      </p:sp>
      <p:sp>
        <p:nvSpPr>
          <p:cNvPr id="5" name="Date Placeholder 4">
            <a:extLst>
              <a:ext uri="{FF2B5EF4-FFF2-40B4-BE49-F238E27FC236}">
                <a16:creationId xmlns:a16="http://schemas.microsoft.com/office/drawing/2014/main" id="{E1A5274E-BA81-EA4D-0C97-F14DFFA3E70B}"/>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6185731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76</a:t>
            </a:fld>
            <a:endParaRPr lang="nb-NO"/>
          </a:p>
        </p:txBody>
      </p:sp>
      <p:sp>
        <p:nvSpPr>
          <p:cNvPr id="5" name="Date Placeholder 4">
            <a:extLst>
              <a:ext uri="{FF2B5EF4-FFF2-40B4-BE49-F238E27FC236}">
                <a16:creationId xmlns:a16="http://schemas.microsoft.com/office/drawing/2014/main" id="{071AAD10-90C9-AFC0-C604-B6EB357EF487}"/>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5235089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is important to know the type of measurement system being used in the raster dataset so that the appropriate operations and functions can be implemented, and the results will be predictable.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77</a:t>
            </a:fld>
            <a:endParaRPr lang="nb-NO"/>
          </a:p>
        </p:txBody>
      </p:sp>
      <p:sp>
        <p:nvSpPr>
          <p:cNvPr id="5" name="Date Placeholder 4">
            <a:extLst>
              <a:ext uri="{FF2B5EF4-FFF2-40B4-BE49-F238E27FC236}">
                <a16:creationId xmlns:a16="http://schemas.microsoft.com/office/drawing/2014/main" id="{7EAE1AB2-DCEC-0CAD-8B11-D5C823596B8B}"/>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3762491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Courier New" panose="02070309020205020404" pitchFamily="49" charset="0"/>
              <a:buNone/>
            </a:pPr>
            <a:r>
              <a:rPr lang="en-GB" sz="1200" baseline="0" dirty="0">
                <a:latin typeface="Yu Gothic UI" panose="020B0500000000000000" pitchFamily="34" charset="-128"/>
                <a:ea typeface="Yu Gothic UI" panose="020B0500000000000000" pitchFamily="34" charset="-128"/>
                <a:cs typeface="Segoe UI" panose="020B0502040204020203" pitchFamily="34" charset="0"/>
              </a:rPr>
              <a:t> </a:t>
            </a:r>
            <a:endParaRPr lang="en-GB" sz="12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78</a:t>
            </a:fld>
            <a:endParaRPr lang="nb-NO"/>
          </a:p>
        </p:txBody>
      </p:sp>
      <p:sp>
        <p:nvSpPr>
          <p:cNvPr id="5" name="Date Placeholder 4">
            <a:extLst>
              <a:ext uri="{FF2B5EF4-FFF2-40B4-BE49-F238E27FC236}">
                <a16:creationId xmlns:a16="http://schemas.microsoft.com/office/drawing/2014/main" id="{1ABBA60C-9143-D17D-AB19-3F5354CFD468}"/>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3844835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b="1" dirty="0"/>
              <a:t>TIN: </a:t>
            </a:r>
            <a:r>
              <a:rPr lang="nb-NO" altLang="nb-NO" b="1" dirty="0" err="1"/>
              <a:t>Triangulated</a:t>
            </a:r>
            <a:r>
              <a:rPr lang="nb-NO" altLang="nb-NO" b="1" dirty="0"/>
              <a:t> </a:t>
            </a:r>
            <a:r>
              <a:rPr lang="nb-NO" altLang="nb-NO" b="1" dirty="0" err="1"/>
              <a:t>Irregular</a:t>
            </a:r>
            <a:r>
              <a:rPr lang="nb-NO" altLang="nb-NO" b="1" dirty="0"/>
              <a:t> Network</a:t>
            </a:r>
          </a:p>
        </p:txBody>
      </p:sp>
      <p:sp>
        <p:nvSpPr>
          <p:cNvPr id="4" name="Slide Number Placeholder 3"/>
          <p:cNvSpPr>
            <a:spLocks noGrp="1"/>
          </p:cNvSpPr>
          <p:nvPr>
            <p:ph type="sldNum" sz="quarter" idx="10"/>
          </p:nvPr>
        </p:nvSpPr>
        <p:spPr/>
        <p:txBody>
          <a:bodyPr/>
          <a:lstStyle/>
          <a:p>
            <a:fld id="{EA0A4961-C86A-4DEB-87C0-D9025FEF9437}" type="slidenum">
              <a:rPr lang="nb-NO" smtClean="0"/>
              <a:t>79</a:t>
            </a:fld>
            <a:endParaRPr lang="nb-NO"/>
          </a:p>
        </p:txBody>
      </p:sp>
      <p:sp>
        <p:nvSpPr>
          <p:cNvPr id="5" name="Date Placeholder 4">
            <a:extLst>
              <a:ext uri="{FF2B5EF4-FFF2-40B4-BE49-F238E27FC236}">
                <a16:creationId xmlns:a16="http://schemas.microsoft.com/office/drawing/2014/main" id="{7818F0C6-454B-B01C-EB99-E20788D5E381}"/>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472954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dirty="0"/>
              <a:t>https://learngis.org/textbook/section-two-vector-data</a:t>
            </a:r>
          </a:p>
        </p:txBody>
      </p:sp>
      <p:sp>
        <p:nvSpPr>
          <p:cNvPr id="4" name="Slide Number Placeholder 3"/>
          <p:cNvSpPr>
            <a:spLocks noGrp="1"/>
          </p:cNvSpPr>
          <p:nvPr>
            <p:ph type="sldNum" sz="quarter" idx="10"/>
          </p:nvPr>
        </p:nvSpPr>
        <p:spPr/>
        <p:txBody>
          <a:bodyPr/>
          <a:lstStyle/>
          <a:p>
            <a:fld id="{EA0A4961-C86A-4DEB-87C0-D9025FEF9437}" type="slidenum">
              <a:rPr lang="nb-NO" smtClean="0"/>
              <a:t>80</a:t>
            </a:fld>
            <a:endParaRPr lang="nb-NO"/>
          </a:p>
        </p:txBody>
      </p:sp>
      <p:sp>
        <p:nvSpPr>
          <p:cNvPr id="5" name="Date Placeholder 4">
            <a:extLst>
              <a:ext uri="{FF2B5EF4-FFF2-40B4-BE49-F238E27FC236}">
                <a16:creationId xmlns:a16="http://schemas.microsoft.com/office/drawing/2014/main" id="{EBF0087E-C981-A6FD-6B85-523DAC93DE54}"/>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45804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9</a:t>
            </a:fld>
            <a:endParaRPr lang="nb-NO"/>
          </a:p>
        </p:txBody>
      </p:sp>
      <p:sp>
        <p:nvSpPr>
          <p:cNvPr id="5" name="Date Placeholder 4">
            <a:extLst>
              <a:ext uri="{FF2B5EF4-FFF2-40B4-BE49-F238E27FC236}">
                <a16:creationId xmlns:a16="http://schemas.microsoft.com/office/drawing/2014/main" id="{DC360AC1-FB9A-B346-C6EB-16E6DA8F06C2}"/>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4957835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b="1" dirty="0"/>
              <a:t>TIN: </a:t>
            </a:r>
            <a:r>
              <a:rPr lang="nb-NO" altLang="nb-NO" b="1" dirty="0" err="1"/>
              <a:t>Triangulated</a:t>
            </a:r>
            <a:r>
              <a:rPr lang="nb-NO" altLang="nb-NO" b="1" dirty="0"/>
              <a:t> </a:t>
            </a:r>
            <a:r>
              <a:rPr lang="nb-NO" altLang="nb-NO" b="1" dirty="0" err="1"/>
              <a:t>Irregular</a:t>
            </a:r>
            <a:r>
              <a:rPr lang="nb-NO" altLang="nb-NO" b="1" dirty="0"/>
              <a:t> Network</a:t>
            </a:r>
          </a:p>
        </p:txBody>
      </p:sp>
      <p:sp>
        <p:nvSpPr>
          <p:cNvPr id="4" name="Slide Number Placeholder 3"/>
          <p:cNvSpPr>
            <a:spLocks noGrp="1"/>
          </p:cNvSpPr>
          <p:nvPr>
            <p:ph type="sldNum" sz="quarter" idx="10"/>
          </p:nvPr>
        </p:nvSpPr>
        <p:spPr/>
        <p:txBody>
          <a:bodyPr/>
          <a:lstStyle/>
          <a:p>
            <a:fld id="{EA0A4961-C86A-4DEB-87C0-D9025FEF9437}" type="slidenum">
              <a:rPr lang="nb-NO" smtClean="0"/>
              <a:t>81</a:t>
            </a:fld>
            <a:endParaRPr lang="nb-NO"/>
          </a:p>
        </p:txBody>
      </p:sp>
      <p:sp>
        <p:nvSpPr>
          <p:cNvPr id="5" name="Date Placeholder 4">
            <a:extLst>
              <a:ext uri="{FF2B5EF4-FFF2-40B4-BE49-F238E27FC236}">
                <a16:creationId xmlns:a16="http://schemas.microsoft.com/office/drawing/2014/main" id="{7818F0C6-454B-B01C-EB99-E20788D5E381}"/>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7077115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a large number of file formats used for raster data. Each file format has its own characteristics and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Which ones you use will determine if the file can maintain a spatial reference and if the software you are using can open and process the file</a:t>
            </a:r>
          </a:p>
          <a:p>
            <a:r>
              <a:rPr lang="en-US" sz="1200" b="1" i="0" kern="1200" dirty="0">
                <a:solidFill>
                  <a:schemeClr val="tx1"/>
                </a:solidFill>
                <a:effectLst/>
                <a:latin typeface="+mn-lt"/>
                <a:ea typeface="+mn-ea"/>
                <a:cs typeface="+mn-cs"/>
              </a:rPr>
              <a:t>Note: Georeferencing refers to "pinning" a raster to the earth. This is required because the pixels do not have coordinates storied within them as vector data does. We have to provide additional information to know where the raster is located. This is different information from a spatial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82</a:t>
            </a:fld>
            <a:endParaRPr lang="nb-NO"/>
          </a:p>
        </p:txBody>
      </p:sp>
      <p:sp>
        <p:nvSpPr>
          <p:cNvPr id="5" name="Date Placeholder 4">
            <a:extLst>
              <a:ext uri="{FF2B5EF4-FFF2-40B4-BE49-F238E27FC236}">
                <a16:creationId xmlns:a16="http://schemas.microsoft.com/office/drawing/2014/main" id="{7DAFB505-6C09-C6A6-1157-FA22E09C9669}"/>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0824897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dirty="0"/>
              <a:t>http://gis.humboldt.edu/olm_2017/Lessons/GIS/08%20Rasters/RasterFileFormats.html</a:t>
            </a:r>
          </a:p>
        </p:txBody>
      </p:sp>
      <p:sp>
        <p:nvSpPr>
          <p:cNvPr id="4" name="Slide Number Placeholder 3"/>
          <p:cNvSpPr>
            <a:spLocks noGrp="1"/>
          </p:cNvSpPr>
          <p:nvPr>
            <p:ph type="sldNum" sz="quarter" idx="10"/>
          </p:nvPr>
        </p:nvSpPr>
        <p:spPr/>
        <p:txBody>
          <a:bodyPr/>
          <a:lstStyle/>
          <a:p>
            <a:fld id="{EA0A4961-C86A-4DEB-87C0-D9025FEF9437}" type="slidenum">
              <a:rPr lang="nb-NO" smtClean="0"/>
              <a:t>83</a:t>
            </a:fld>
            <a:endParaRPr lang="nb-NO"/>
          </a:p>
        </p:txBody>
      </p:sp>
      <p:sp>
        <p:nvSpPr>
          <p:cNvPr id="5" name="Date Placeholder 4">
            <a:extLst>
              <a:ext uri="{FF2B5EF4-FFF2-40B4-BE49-F238E27FC236}">
                <a16:creationId xmlns:a16="http://schemas.microsoft.com/office/drawing/2014/main" id="{67A90EB5-5B15-80CC-54C5-AF51EF6787AC}"/>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5024520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84</a:t>
            </a:fld>
            <a:endParaRPr lang="nb-NO"/>
          </a:p>
        </p:txBody>
      </p:sp>
      <p:sp>
        <p:nvSpPr>
          <p:cNvPr id="5" name="Date Placeholder 4">
            <a:extLst>
              <a:ext uri="{FF2B5EF4-FFF2-40B4-BE49-F238E27FC236}">
                <a16:creationId xmlns:a16="http://schemas.microsoft.com/office/drawing/2014/main" id="{A8C151E1-637D-FFE5-5A23-C1943F105923}"/>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5475444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Courier New" panose="02070309020205020404" pitchFamily="49" charset="0"/>
              <a:buNone/>
              <a:tabLst/>
              <a:defRPr/>
            </a:pPr>
            <a:endParaRPr lang="en-GB" sz="12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85</a:t>
            </a:fld>
            <a:endParaRPr lang="nb-NO"/>
          </a:p>
        </p:txBody>
      </p:sp>
      <p:sp>
        <p:nvSpPr>
          <p:cNvPr id="5" name="Date Placeholder 4">
            <a:extLst>
              <a:ext uri="{FF2B5EF4-FFF2-40B4-BE49-F238E27FC236}">
                <a16:creationId xmlns:a16="http://schemas.microsoft.com/office/drawing/2014/main" id="{775D0874-AFB1-CD18-012D-E696F96A47DD}"/>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9031373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86</a:t>
            </a:fld>
            <a:endParaRPr lang="nb-NO"/>
          </a:p>
        </p:txBody>
      </p:sp>
      <p:sp>
        <p:nvSpPr>
          <p:cNvPr id="5" name="Date Placeholder 4">
            <a:extLst>
              <a:ext uri="{FF2B5EF4-FFF2-40B4-BE49-F238E27FC236}">
                <a16:creationId xmlns:a16="http://schemas.microsoft.com/office/drawing/2014/main" id="{455A13CC-8BDB-8584-1844-1A58EA6135F1}"/>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8826335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All the information that we will use in a GIS will be in the form of</a:t>
            </a:r>
            <a:r>
              <a:rPr lang="en-US" sz="1200" b="1" i="0" kern="1200" dirty="0">
                <a:solidFill>
                  <a:schemeClr val="tx1"/>
                </a:solidFill>
                <a:effectLst/>
                <a:latin typeface="+mn-lt"/>
                <a:ea typeface="+mn-ea"/>
                <a:cs typeface="+mn-cs"/>
              </a:rPr>
              <a:t> layers</a:t>
            </a:r>
            <a:r>
              <a:rPr lang="en-US" sz="1200" b="0" i="0" kern="1200" dirty="0">
                <a:solidFill>
                  <a:schemeClr val="tx1"/>
                </a:solidFill>
                <a:effectLst/>
                <a:latin typeface="+mn-lt"/>
                <a:ea typeface="+mn-ea"/>
                <a:cs typeface="+mn-cs"/>
              </a:rPr>
              <a:t>. Each one of them can be used </a:t>
            </a:r>
            <a:r>
              <a:rPr lang="en-US" sz="1200" b="1" i="0" kern="1200" dirty="0">
                <a:solidFill>
                  <a:schemeClr val="tx1"/>
                </a:solidFill>
                <a:effectLst/>
                <a:latin typeface="+mn-lt"/>
                <a:ea typeface="+mn-ea"/>
                <a:cs typeface="+mn-cs"/>
              </a:rPr>
              <a:t>independently</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along with others</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https://desktop.arcgis.com/en/arcmap/10.3/guide-books/map-projections/what-are-map-projections.htm</a:t>
            </a:r>
            <a:br>
              <a:rPr lang="en-US" dirty="0"/>
            </a:br>
            <a:endParaRPr lang="en-GB" baseline="0" noProof="0" dirty="0"/>
          </a:p>
          <a:p>
            <a:endParaRPr lang="en-GB" noProof="0" dirty="0"/>
          </a:p>
        </p:txBody>
      </p:sp>
      <p:sp>
        <p:nvSpPr>
          <p:cNvPr id="4" name="Slide Number Placeholder 3"/>
          <p:cNvSpPr>
            <a:spLocks noGrp="1"/>
          </p:cNvSpPr>
          <p:nvPr>
            <p:ph type="sldNum" sz="quarter" idx="10"/>
          </p:nvPr>
        </p:nvSpPr>
        <p:spPr/>
        <p:txBody>
          <a:bodyPr/>
          <a:lstStyle/>
          <a:p>
            <a:fld id="{EA0A4961-C86A-4DEB-87C0-D9025FEF9437}" type="slidenum">
              <a:rPr lang="nb-NO" smtClean="0"/>
              <a:t>87</a:t>
            </a:fld>
            <a:endParaRPr lang="nb-NO"/>
          </a:p>
        </p:txBody>
      </p:sp>
      <p:sp>
        <p:nvSpPr>
          <p:cNvPr id="5" name="Date Placeholder 4">
            <a:extLst>
              <a:ext uri="{FF2B5EF4-FFF2-40B4-BE49-F238E27FC236}">
                <a16:creationId xmlns:a16="http://schemas.microsoft.com/office/drawing/2014/main" id="{662AC51C-8E65-2EEC-1375-7B485DDA9E06}"/>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750063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EA0A4961-C86A-4DEB-87C0-D9025FEF9437}" type="slidenum">
              <a:rPr lang="nb-NO" smtClean="0"/>
              <a:t>88</a:t>
            </a:fld>
            <a:endParaRPr lang="nb-NO"/>
          </a:p>
        </p:txBody>
      </p:sp>
      <p:sp>
        <p:nvSpPr>
          <p:cNvPr id="5" name="Date Placeholder 4">
            <a:extLst>
              <a:ext uri="{FF2B5EF4-FFF2-40B4-BE49-F238E27FC236}">
                <a16:creationId xmlns:a16="http://schemas.microsoft.com/office/drawing/2014/main" id="{145F7E30-7B17-6BEE-2701-E91BC9F2CFCA}"/>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2857041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89</a:t>
            </a:fld>
            <a:endParaRPr lang="nb-NO"/>
          </a:p>
        </p:txBody>
      </p:sp>
      <p:sp>
        <p:nvSpPr>
          <p:cNvPr id="5" name="Date Placeholder 4">
            <a:extLst>
              <a:ext uri="{FF2B5EF4-FFF2-40B4-BE49-F238E27FC236}">
                <a16:creationId xmlns:a16="http://schemas.microsoft.com/office/drawing/2014/main" id="{0327804E-2773-8323-87DF-A4E1238176B0}"/>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9984692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latin typeface="Yu Gothic UI" panose="020B0500000000000000" pitchFamily="34" charset="-128"/>
                <a:ea typeface="Yu Gothic UI" panose="020B0500000000000000" pitchFamily="34" charset="-128"/>
              </a:rPr>
              <a:t>Resolution for </a:t>
            </a:r>
            <a:r>
              <a:rPr lang="nb-NO" dirty="0" err="1">
                <a:latin typeface="Yu Gothic UI" panose="020B0500000000000000" pitchFamily="34" charset="-128"/>
                <a:ea typeface="Yu Gothic UI" panose="020B0500000000000000" pitchFamily="34" charset="-128"/>
              </a:rPr>
              <a:t>vector</a:t>
            </a:r>
            <a:r>
              <a:rPr lang="nb-NO" dirty="0">
                <a:latin typeface="Yu Gothic UI" panose="020B0500000000000000" pitchFamily="34" charset="-128"/>
                <a:ea typeface="Yu Gothic UI" panose="020B0500000000000000" pitchFamily="34" charset="-128"/>
              </a:rPr>
              <a:t> data</a:t>
            </a:r>
          </a:p>
          <a:p>
            <a:r>
              <a:rPr lang="nb-NO" dirty="0">
                <a:latin typeface="Yu Gothic UI" panose="020B0500000000000000" pitchFamily="34" charset="-128"/>
                <a:ea typeface="Yu Gothic UI" panose="020B0500000000000000" pitchFamily="34" charset="-128"/>
              </a:rPr>
              <a:t>No </a:t>
            </a:r>
            <a:r>
              <a:rPr lang="nb-NO" dirty="0" err="1">
                <a:latin typeface="Yu Gothic UI" panose="020B0500000000000000" pitchFamily="34" charset="-128"/>
                <a:ea typeface="Yu Gothic UI" panose="020B0500000000000000" pitchFamily="34" charset="-128"/>
              </a:rPr>
              <a:t>absolute</a:t>
            </a:r>
            <a:r>
              <a:rPr lang="nb-NO" dirty="0">
                <a:latin typeface="Yu Gothic UI" panose="020B0500000000000000" pitchFamily="34" charset="-128"/>
                <a:ea typeface="Yu Gothic UI" panose="020B0500000000000000" pitchFamily="34" charset="-128"/>
              </a:rPr>
              <a:t> targets for </a:t>
            </a:r>
            <a:r>
              <a:rPr lang="nb-NO" dirty="0" err="1">
                <a:latin typeface="Yu Gothic UI" panose="020B0500000000000000" pitchFamily="34" charset="-128"/>
                <a:ea typeface="Yu Gothic UI" panose="020B0500000000000000" pitchFamily="34" charset="-128"/>
              </a:rPr>
              <a:t>vector</a:t>
            </a:r>
            <a:r>
              <a:rPr lang="nb-NO" dirty="0">
                <a:latin typeface="Yu Gothic UI" panose="020B0500000000000000" pitchFamily="34" charset="-128"/>
                <a:ea typeface="Yu Gothic UI" panose="020B0500000000000000" pitchFamily="34" charset="-128"/>
              </a:rPr>
              <a:t> </a:t>
            </a:r>
            <a:r>
              <a:rPr lang="nb-NO" dirty="0" err="1">
                <a:latin typeface="Yu Gothic UI" panose="020B0500000000000000" pitchFamily="34" charset="-128"/>
                <a:ea typeface="Yu Gothic UI" panose="020B0500000000000000" pitchFamily="34" charset="-128"/>
              </a:rPr>
              <a:t>resolution</a:t>
            </a:r>
            <a:endParaRPr lang="nb-NO" dirty="0">
              <a:latin typeface="Yu Gothic UI" panose="020B0500000000000000" pitchFamily="34" charset="-128"/>
              <a:ea typeface="Yu Gothic UI" panose="020B0500000000000000" pitchFamily="34" charset="-128"/>
            </a:endParaRPr>
          </a:p>
          <a:p>
            <a:r>
              <a:rPr lang="nb-NO" dirty="0">
                <a:latin typeface="Yu Gothic UI" panose="020B0500000000000000" pitchFamily="34" charset="-128"/>
                <a:ea typeface="Yu Gothic UI" panose="020B0500000000000000" pitchFamily="34" charset="-128"/>
              </a:rPr>
              <a:t>The more </a:t>
            </a:r>
            <a:r>
              <a:rPr lang="nb-NO" dirty="0" err="1">
                <a:latin typeface="Yu Gothic UI" panose="020B0500000000000000" pitchFamily="34" charset="-128"/>
                <a:ea typeface="Yu Gothic UI" panose="020B0500000000000000" pitchFamily="34" charset="-128"/>
              </a:rPr>
              <a:t>points</a:t>
            </a:r>
            <a:r>
              <a:rPr lang="nb-NO" dirty="0">
                <a:latin typeface="Yu Gothic UI" panose="020B0500000000000000" pitchFamily="34" charset="-128"/>
                <a:ea typeface="Yu Gothic UI" panose="020B0500000000000000" pitchFamily="34" charset="-128"/>
              </a:rPr>
              <a:t> to </a:t>
            </a:r>
            <a:r>
              <a:rPr lang="nb-NO" dirty="0" err="1">
                <a:latin typeface="Yu Gothic UI" panose="020B0500000000000000" pitchFamily="34" charset="-128"/>
                <a:ea typeface="Yu Gothic UI" panose="020B0500000000000000" pitchFamily="34" charset="-128"/>
              </a:rPr>
              <a:t>describe</a:t>
            </a:r>
            <a:r>
              <a:rPr lang="nb-NO" dirty="0">
                <a:latin typeface="Yu Gothic UI" panose="020B0500000000000000" pitchFamily="34" charset="-128"/>
                <a:ea typeface="Yu Gothic UI" panose="020B0500000000000000" pitchFamily="34" charset="-128"/>
              </a:rPr>
              <a:t> a line, </a:t>
            </a:r>
            <a:r>
              <a:rPr lang="nb-NO" dirty="0" err="1">
                <a:latin typeface="Yu Gothic UI" panose="020B0500000000000000" pitchFamily="34" charset="-128"/>
                <a:ea typeface="Yu Gothic UI" panose="020B0500000000000000" pitchFamily="34" charset="-128"/>
              </a:rPr>
              <a:t>the</a:t>
            </a:r>
            <a:r>
              <a:rPr lang="nb-NO" dirty="0">
                <a:latin typeface="Yu Gothic UI" panose="020B0500000000000000" pitchFamily="34" charset="-128"/>
                <a:ea typeface="Yu Gothic UI" panose="020B0500000000000000" pitchFamily="34" charset="-128"/>
              </a:rPr>
              <a:t> finer </a:t>
            </a:r>
            <a:r>
              <a:rPr lang="nb-NO" dirty="0" err="1">
                <a:latin typeface="Yu Gothic UI" panose="020B0500000000000000" pitchFamily="34" charset="-128"/>
                <a:ea typeface="Yu Gothic UI" panose="020B0500000000000000" pitchFamily="34" charset="-128"/>
              </a:rPr>
              <a:t>the</a:t>
            </a:r>
            <a:r>
              <a:rPr lang="nb-NO" dirty="0">
                <a:latin typeface="Yu Gothic UI" panose="020B0500000000000000" pitchFamily="34" charset="-128"/>
                <a:ea typeface="Yu Gothic UI" panose="020B0500000000000000" pitchFamily="34" charset="-128"/>
              </a:rPr>
              <a:t> </a:t>
            </a:r>
            <a:r>
              <a:rPr lang="nb-NO" dirty="0" err="1">
                <a:latin typeface="Yu Gothic UI" panose="020B0500000000000000" pitchFamily="34" charset="-128"/>
                <a:ea typeface="Yu Gothic UI" panose="020B0500000000000000" pitchFamily="34" charset="-128"/>
              </a:rPr>
              <a:t>resolution</a:t>
            </a:r>
            <a:endParaRPr lang="nb-NO" dirty="0">
              <a:latin typeface="Yu Gothic UI" panose="020B0500000000000000" pitchFamily="34" charset="-128"/>
              <a:ea typeface="Yu Gothic UI" panose="020B0500000000000000" pitchFamily="34" charset="-128"/>
            </a:endParaRPr>
          </a:p>
          <a:p>
            <a:r>
              <a:rPr lang="nb-NO" dirty="0" err="1">
                <a:latin typeface="Yu Gothic UI" panose="020B0500000000000000" pitchFamily="34" charset="-128"/>
                <a:ea typeface="Yu Gothic UI" panose="020B0500000000000000" pitchFamily="34" charset="-128"/>
              </a:rPr>
              <a:t>Each</a:t>
            </a:r>
            <a:r>
              <a:rPr lang="nb-NO" dirty="0">
                <a:latin typeface="Yu Gothic UI" panose="020B0500000000000000" pitchFamily="34" charset="-128"/>
                <a:ea typeface="Yu Gothic UI" panose="020B0500000000000000" pitchFamily="34" charset="-128"/>
              </a:rPr>
              <a:t> </a:t>
            </a:r>
            <a:r>
              <a:rPr lang="nb-NO" dirty="0" err="1">
                <a:latin typeface="Yu Gothic UI" panose="020B0500000000000000" pitchFamily="34" charset="-128"/>
                <a:ea typeface="Yu Gothic UI" panose="020B0500000000000000" pitchFamily="34" charset="-128"/>
              </a:rPr>
              <a:t>attribute</a:t>
            </a:r>
            <a:r>
              <a:rPr lang="nb-NO" dirty="0">
                <a:latin typeface="Yu Gothic UI" panose="020B0500000000000000" pitchFamily="34" charset="-128"/>
                <a:ea typeface="Yu Gothic UI" panose="020B0500000000000000" pitchFamily="34" charset="-128"/>
              </a:rPr>
              <a:t> </a:t>
            </a:r>
            <a:r>
              <a:rPr lang="nb-NO" dirty="0" err="1">
                <a:latin typeface="Yu Gothic UI" panose="020B0500000000000000" pitchFamily="34" charset="-128"/>
                <a:ea typeface="Yu Gothic UI" panose="020B0500000000000000" pitchFamily="34" charset="-128"/>
              </a:rPr>
              <a:t>can</a:t>
            </a:r>
            <a:r>
              <a:rPr lang="nb-NO" dirty="0">
                <a:latin typeface="Yu Gothic UI" panose="020B0500000000000000" pitchFamily="34" charset="-128"/>
                <a:ea typeface="Yu Gothic UI" panose="020B0500000000000000" pitchFamily="34" charset="-128"/>
              </a:rPr>
              <a:t> be </a:t>
            </a:r>
            <a:r>
              <a:rPr lang="nb-NO" dirty="0" err="1">
                <a:latin typeface="Yu Gothic UI" panose="020B0500000000000000" pitchFamily="34" charset="-128"/>
                <a:ea typeface="Yu Gothic UI" panose="020B0500000000000000" pitchFamily="34" charset="-128"/>
              </a:rPr>
              <a:t>assigned</a:t>
            </a:r>
            <a:r>
              <a:rPr lang="nb-NO" dirty="0">
                <a:latin typeface="Yu Gothic UI" panose="020B0500000000000000" pitchFamily="34" charset="-128"/>
                <a:ea typeface="Yu Gothic UI" panose="020B0500000000000000" pitchFamily="34" charset="-128"/>
              </a:rPr>
              <a:t> a </a:t>
            </a:r>
            <a:r>
              <a:rPr lang="nb-NO" dirty="0" err="1">
                <a:latin typeface="Yu Gothic UI" panose="020B0500000000000000" pitchFamily="34" charset="-128"/>
                <a:ea typeface="Yu Gothic UI" panose="020B0500000000000000" pitchFamily="34" charset="-128"/>
              </a:rPr>
              <a:t>specific</a:t>
            </a:r>
            <a:r>
              <a:rPr lang="nb-NO" dirty="0">
                <a:latin typeface="Yu Gothic UI" panose="020B0500000000000000" pitchFamily="34" charset="-128"/>
                <a:ea typeface="Yu Gothic UI" panose="020B0500000000000000" pitchFamily="34" charset="-128"/>
              </a:rPr>
              <a:t> </a:t>
            </a:r>
            <a:r>
              <a:rPr lang="nb-NO" dirty="0" err="1">
                <a:latin typeface="Yu Gothic UI" panose="020B0500000000000000" pitchFamily="34" charset="-128"/>
                <a:ea typeface="Yu Gothic UI" panose="020B0500000000000000" pitchFamily="34" charset="-128"/>
              </a:rPr>
              <a:t>number</a:t>
            </a:r>
            <a:r>
              <a:rPr lang="nb-NO" dirty="0">
                <a:latin typeface="Yu Gothic UI" panose="020B0500000000000000" pitchFamily="34" charset="-128"/>
                <a:ea typeface="Yu Gothic UI" panose="020B0500000000000000" pitchFamily="34" charset="-128"/>
              </a:rPr>
              <a:t> </a:t>
            </a:r>
            <a:r>
              <a:rPr lang="nb-NO" dirty="0" err="1">
                <a:latin typeface="Yu Gothic UI" panose="020B0500000000000000" pitchFamily="34" charset="-128"/>
                <a:ea typeface="Yu Gothic UI" panose="020B0500000000000000" pitchFamily="34" charset="-128"/>
              </a:rPr>
              <a:t>of</a:t>
            </a:r>
            <a:r>
              <a:rPr lang="nb-NO" dirty="0">
                <a:latin typeface="Yu Gothic UI" panose="020B0500000000000000" pitchFamily="34" charset="-128"/>
                <a:ea typeface="Yu Gothic UI" panose="020B0500000000000000" pitchFamily="34" charset="-128"/>
              </a:rPr>
              <a:t> bits ("</a:t>
            </a:r>
            <a:r>
              <a:rPr lang="nb-NO" dirty="0" err="1">
                <a:latin typeface="Yu Gothic UI" panose="020B0500000000000000" pitchFamily="34" charset="-128"/>
                <a:ea typeface="Yu Gothic UI" panose="020B0500000000000000" pitchFamily="34" charset="-128"/>
              </a:rPr>
              <a:t>attribute</a:t>
            </a:r>
            <a:r>
              <a:rPr lang="nb-NO" dirty="0">
                <a:latin typeface="Yu Gothic UI" panose="020B0500000000000000" pitchFamily="34" charset="-128"/>
                <a:ea typeface="Yu Gothic UI" panose="020B0500000000000000" pitchFamily="34" charset="-128"/>
              </a:rPr>
              <a:t> </a:t>
            </a:r>
            <a:r>
              <a:rPr lang="nb-NO" dirty="0" err="1">
                <a:latin typeface="Yu Gothic UI" panose="020B0500000000000000" pitchFamily="34" charset="-128"/>
                <a:ea typeface="Yu Gothic UI" panose="020B0500000000000000" pitchFamily="34" charset="-128"/>
              </a:rPr>
              <a:t>resolution</a:t>
            </a:r>
            <a:r>
              <a:rPr lang="nb-NO" dirty="0">
                <a:latin typeface="Yu Gothic UI" panose="020B0500000000000000" pitchFamily="34" charset="-128"/>
                <a:ea typeface="Yu Gothic UI" panose="020B0500000000000000" pitchFamily="34" charset="-128"/>
              </a:rPr>
              <a:t>")</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90</a:t>
            </a:fld>
            <a:endParaRPr lang="nb-NO"/>
          </a:p>
        </p:txBody>
      </p:sp>
      <p:sp>
        <p:nvSpPr>
          <p:cNvPr id="5" name="Date Placeholder 4">
            <a:extLst>
              <a:ext uri="{FF2B5EF4-FFF2-40B4-BE49-F238E27FC236}">
                <a16:creationId xmlns:a16="http://schemas.microsoft.com/office/drawing/2014/main" id="{62160E64-0A95-2A30-8607-DB3A71295506}"/>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643776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385,207 km</a:t>
            </a:r>
            <a:r>
              <a:rPr lang="nb-NO" baseline="30000" dirty="0"/>
              <a:t>2</a:t>
            </a:r>
            <a:r>
              <a:rPr lang="nb-NO" dirty="0"/>
              <a:t> </a:t>
            </a:r>
            <a:endParaRPr lang="en-GB"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10</a:t>
            </a:fld>
            <a:endParaRPr lang="nb-NO"/>
          </a:p>
        </p:txBody>
      </p:sp>
      <p:sp>
        <p:nvSpPr>
          <p:cNvPr id="5" name="Date Placeholder 4">
            <a:extLst>
              <a:ext uri="{FF2B5EF4-FFF2-40B4-BE49-F238E27FC236}">
                <a16:creationId xmlns:a16="http://schemas.microsoft.com/office/drawing/2014/main" id="{8F8D2EC1-5370-A64A-04BA-A6B3AAAB1015}"/>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35150012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Open Sans"/>
              </a:rPr>
              <a:t>An important concept to consider related to geographical information is the </a:t>
            </a:r>
            <a:r>
              <a:rPr lang="en-US" b="1" dirty="0">
                <a:solidFill>
                  <a:srgbClr val="000000"/>
                </a:solidFill>
                <a:latin typeface="Open Sans"/>
              </a:rPr>
              <a:t>dimension</a:t>
            </a:r>
            <a:r>
              <a:rPr lang="en-US" dirty="0">
                <a:solidFill>
                  <a:srgbClr val="000000"/>
                </a:solidFill>
                <a:latin typeface="Open San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Open Sans"/>
              </a:rPr>
              <a:t>The elements that we store range from simple points (0D), to three-dimensional volumes (3D)</a:t>
            </a:r>
            <a:endParaRPr lang="nb-NO" dirty="0"/>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91</a:t>
            </a:fld>
            <a:endParaRPr lang="nb-NO"/>
          </a:p>
        </p:txBody>
      </p:sp>
      <p:sp>
        <p:nvSpPr>
          <p:cNvPr id="5" name="Date Placeholder 4">
            <a:extLst>
              <a:ext uri="{FF2B5EF4-FFF2-40B4-BE49-F238E27FC236}">
                <a16:creationId xmlns:a16="http://schemas.microsoft.com/office/drawing/2014/main" id="{3629F9C3-1495-9986-6789-0C36C476F076}"/>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1784289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2800" dirty="0">
              <a:latin typeface="Yu Gothic UI" panose="020B0500000000000000" pitchFamily="34" charset="-128"/>
              <a:ea typeface="Yu Gothic UI" panose="020B05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A4961-C86A-4DEB-87C0-D9025FEF9437}"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C3EDAA62-C1BD-1F26-0F5C-D14481D9DBD9}"/>
              </a:ext>
            </a:extLst>
          </p:cNvPr>
          <p:cNvSpPr>
            <a:spLocks noGrp="1"/>
          </p:cNvSpPr>
          <p:nvPr>
            <p:ph type="dt" idx="1"/>
          </p:nvPr>
        </p:nvSpPr>
        <p:spPr/>
        <p:txBody>
          <a:bodyPr/>
          <a:lstStyle/>
          <a:p>
            <a:r>
              <a:rPr lang="nb-NO"/>
              <a:t>17.01.2024</a:t>
            </a:r>
          </a:p>
        </p:txBody>
      </p:sp>
    </p:spTree>
    <p:extLst>
      <p:ext uri="{BB962C8B-B14F-4D97-AF65-F5344CB8AC3E}">
        <p14:creationId xmlns:p14="http://schemas.microsoft.com/office/powerpoint/2010/main" val="1015431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10426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22953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48947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93476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a:p>
        </p:txBody>
      </p:sp>
    </p:spTree>
    <p:extLst>
      <p:ext uri="{BB962C8B-B14F-4D97-AF65-F5344CB8AC3E}">
        <p14:creationId xmlns:p14="http://schemas.microsoft.com/office/powerpoint/2010/main" val="2437096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111713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24.01.2025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655977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24.01.2025</a:t>
            </a:fld>
            <a:endParaRPr lang="nb-N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b-N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73589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24.01.2025</a:t>
            </a:fld>
            <a:endParaRPr lang="nb-NO"/>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5014251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24.01.2025</a:t>
            </a:fld>
            <a:endParaRPr lang="nb-NO"/>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nb-NO"/>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1550091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24.01.2025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02745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Yu Gothic UI" panose="020B0500000000000000" pitchFamily="34" charset="-128"/>
                <a:ea typeface="Yu Gothic UI" panose="020B0500000000000000" pitchFamily="34" charset="-128"/>
              </a:defRPr>
            </a:lvl1pPr>
          </a:lstStyle>
          <a:p>
            <a:r>
              <a:rPr lang="en-US" dirty="0"/>
              <a:t>Click to edit Master title style</a:t>
            </a:r>
            <a:endParaRPr lang="nb-NO"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dirty="0"/>
          </a:p>
        </p:txBody>
      </p:sp>
      <p:sp>
        <p:nvSpPr>
          <p:cNvPr id="5" name="Footer Placeholder 4"/>
          <p:cNvSpPr>
            <a:spLocks noGrp="1"/>
          </p:cNvSpPr>
          <p:nvPr>
            <p:ph type="ftr" sz="quarter" idx="11"/>
          </p:nvPr>
        </p:nvSpPr>
        <p:spPr/>
        <p:txBody>
          <a:bodyPr/>
          <a:lstStyle/>
          <a:p>
            <a:endParaRPr lang="nb-NO" dirty="0"/>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42688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24.01.2025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4832758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069602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305371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24.01.2025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32158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24.01.2025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640601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24.01.2025</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50533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24.01.2025</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420128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24.01.2025</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7443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24.01.2025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98281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24.01.2025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941947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nb-NO"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24.01.2025</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E5407-2E5C-4566-9518-EC5A26F8B2DD}" type="slidenum">
              <a:rPr lang="nb-NO" smtClean="0"/>
              <a:t>‹#›</a:t>
            </a:fld>
            <a:endParaRPr lang="nb-NO"/>
          </a:p>
        </p:txBody>
      </p:sp>
      <p:sp>
        <p:nvSpPr>
          <p:cNvPr id="8" name="Rectangle 7"/>
          <p:cNvSpPr/>
          <p:nvPr userDrawn="1"/>
        </p:nvSpPr>
        <p:spPr>
          <a:xfrm>
            <a:off x="422614" y="6377312"/>
            <a:ext cx="11769386" cy="461665"/>
          </a:xfrm>
          <a:prstGeom prst="rect">
            <a:avLst/>
          </a:prstGeom>
        </p:spPr>
        <p:txBody>
          <a:bodyPr wrap="square">
            <a:spAutoFit/>
          </a:bodyPr>
          <a:lstStyle/>
          <a:p>
            <a:pPr algn="r"/>
            <a:r>
              <a:rPr lang="en-GB" altLang="nb-NO"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rPr>
              <a:t>Spatial analysis – GIS - Data structure</a:t>
            </a:r>
            <a:endParaRPr lang="en-GB"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cxnSp>
        <p:nvCxnSpPr>
          <p:cNvPr id="9" name="Straight Connector 8"/>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3419627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24.01.2025</a:t>
            </a:fld>
            <a:endParaRPr lang="nb-NO"/>
          </a:p>
        </p:txBody>
      </p:sp>
      <p:cxnSp>
        <p:nvCxnSpPr>
          <p:cNvPr id="8" name="Straight Connector 7"/>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41174179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gif"/><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13PE4607%20Heywood9.gif%20%20%20%20%20%20%20%20%20%20%20%20%20%20%20%20%20%20%20%20%20%20%20%20%20%20%20%20%20%20%20%20%20%20%20%20%20%20%20%20%20%20%20%200004189E%08Bob&#8217;s%20HD%20%20%20%20%20%20%20%20%20%20%20%20%20%20%20%20%20%20%20%20%20%20%20B5E64ED0:"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14PE4607%20Heywood10.gif%20%20%20%20%20%20%20%20%20%20%20%20%20%20%20%20%20%20%20%20%20%20%20%20%20%20%20%20%20%20%20%20%20%20%20%20%20%20%20%20%20%20%200004189E%08Bob&#8217;s%20HD%20%20%20%20%20%20%20%20%20%20%20%20%20%20%20%20%20%20%20%20%20%20%20B5E64ED0:"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apollomapping.com/blog/g-faq-spatial-topology-gis-part/topology_rules_poster-2"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14PE4607%20Heywood19.gif%20%20%20%20%20%20%20%20%20%20%20%20%20%20%20%20%20%20%20%20%20%20%20%20%20%20%20%20%20%20%20%20%20%20%20%20%20%20%20%20%20%20%200004189E%08Bob&#8217;s%20HD%20%20%20%20%20%20%20%20%20%20%20%20%20%20%20%20%20%20%20%20%20%20%20B5E64ED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hyperlink" Target="https://en.wikipedia.org/wiki/World_file" TargetMode="External"/><Relationship Id="rId4" Type="http://schemas.openxmlformats.org/officeDocument/2006/relationships/image" Target="../media/image85.png"/></Relationships>
</file>

<file path=ppt/slides/_rels/slide84.xml.rels><?xml version="1.0" encoding="UTF-8" standalone="yes"?>
<Relationships xmlns="http://schemas.openxmlformats.org/package/2006/relationships"><Relationship Id="rId8" Type="http://schemas.openxmlformats.org/officeDocument/2006/relationships/image" Target="../media/image90.jfif"/><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hyperlink" Target="http://trac.osgeo.org/osgeo4w/" TargetMode="External"/><Relationship Id="rId9" Type="http://schemas.openxmlformats.org/officeDocument/2006/relationships/image" Target="../media/image9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1.xml"/><Relationship Id="rId1" Type="http://schemas.openxmlformats.org/officeDocument/2006/relationships/slideLayout" Target="../slideLayouts/slideLayout13.xml"/><Relationship Id="rId4"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Who am I?</a:t>
            </a:r>
            <a:endParaRPr lang="en-US" dirty="0"/>
          </a:p>
        </p:txBody>
      </p:sp>
      <p:sp>
        <p:nvSpPr>
          <p:cNvPr id="3" name="Content Placeholder 2"/>
          <p:cNvSpPr>
            <a:spLocks noGrp="1"/>
          </p:cNvSpPr>
          <p:nvPr>
            <p:ph idx="1"/>
          </p:nvPr>
        </p:nvSpPr>
        <p:spPr>
          <a:xfrm>
            <a:off x="125730" y="1825625"/>
            <a:ext cx="7223760" cy="4351338"/>
          </a:xfrm>
        </p:spPr>
        <p:txBody>
          <a:bodyPr/>
          <a:lstStyle/>
          <a:p>
            <a:r>
              <a:rPr lang="nb-NO" dirty="0" err="1"/>
              <a:t>MSc</a:t>
            </a:r>
            <a:r>
              <a:rPr lang="nb-NO" dirty="0"/>
              <a:t> in Engineering from </a:t>
            </a:r>
            <a:r>
              <a:rPr lang="nb-NO" dirty="0" err="1"/>
              <a:t>the</a:t>
            </a:r>
            <a:r>
              <a:rPr lang="nb-NO" dirty="0"/>
              <a:t> French </a:t>
            </a:r>
            <a:r>
              <a:rPr lang="nb-NO" dirty="0" err="1"/>
              <a:t>Geographical</a:t>
            </a:r>
            <a:r>
              <a:rPr lang="nb-NO" dirty="0"/>
              <a:t> </a:t>
            </a:r>
            <a:r>
              <a:rPr lang="nb-NO" dirty="0" err="1"/>
              <a:t>Institute</a:t>
            </a:r>
            <a:endParaRPr lang="nb-NO" dirty="0"/>
          </a:p>
          <a:p>
            <a:r>
              <a:rPr lang="nb-NO" dirty="0" err="1"/>
              <a:t>PhD</a:t>
            </a:r>
            <a:r>
              <a:rPr lang="nb-NO" dirty="0"/>
              <a:t> at UiO </a:t>
            </a:r>
            <a:r>
              <a:rPr lang="en-US" b="1" i="1" dirty="0"/>
              <a:t>Improved measurements of </a:t>
            </a:r>
            <a:r>
              <a:rPr lang="en-US" b="1" i="1" dirty="0" err="1"/>
              <a:t>cryospheric</a:t>
            </a:r>
            <a:r>
              <a:rPr lang="en-US" b="1" i="1" dirty="0"/>
              <a:t> processes using advanced photogrammetry</a:t>
            </a:r>
            <a:r>
              <a:rPr lang="en-US" dirty="0"/>
              <a:t>, defended in February 2018 </a:t>
            </a:r>
            <a:br>
              <a:rPr lang="en-US" dirty="0"/>
            </a:br>
            <a:r>
              <a:rPr lang="en-US" dirty="0">
                <a:sym typeface="Wingdings" panose="05000000000000000000" pitchFamily="2" charset="2"/>
              </a:rPr>
              <a:t></a:t>
            </a:r>
            <a:r>
              <a:rPr lang="nb-NO" dirty="0"/>
              <a:t>‘</a:t>
            </a:r>
            <a:r>
              <a:rPr lang="nb-NO" i="1" dirty="0"/>
              <a:t>’Your </a:t>
            </a:r>
            <a:r>
              <a:rPr lang="nb-NO" i="1" dirty="0" err="1"/>
              <a:t>raw</a:t>
            </a:r>
            <a:r>
              <a:rPr lang="nb-NO" i="1" dirty="0"/>
              <a:t> </a:t>
            </a:r>
            <a:r>
              <a:rPr lang="nb-NO" i="1" dirty="0" err="1"/>
              <a:t>imagery</a:t>
            </a:r>
            <a:r>
              <a:rPr lang="nb-NO" i="1" dirty="0"/>
              <a:t> data </a:t>
            </a:r>
            <a:r>
              <a:rPr lang="nb-NO" i="1" dirty="0" err="1"/>
              <a:t>isn’t</a:t>
            </a:r>
            <a:r>
              <a:rPr lang="nb-NO" i="1" dirty="0"/>
              <a:t> </a:t>
            </a:r>
            <a:r>
              <a:rPr lang="nb-NO" i="1" dirty="0" err="1"/>
              <a:t>quite</a:t>
            </a:r>
            <a:r>
              <a:rPr lang="nb-NO" i="1" dirty="0"/>
              <a:t> as bad as </a:t>
            </a:r>
            <a:r>
              <a:rPr lang="nb-NO" i="1" dirty="0" err="1"/>
              <a:t>you</a:t>
            </a:r>
            <a:r>
              <a:rPr lang="nb-NO" i="1" dirty="0"/>
              <a:t> </a:t>
            </a:r>
            <a:r>
              <a:rPr lang="nb-NO" i="1" dirty="0" err="1"/>
              <a:t>think</a:t>
            </a:r>
            <a:r>
              <a:rPr lang="nb-NO" i="1" dirty="0"/>
              <a:t> it is, </a:t>
            </a:r>
            <a:r>
              <a:rPr lang="nb-NO" i="1" dirty="0" err="1"/>
              <a:t>you’re</a:t>
            </a:r>
            <a:r>
              <a:rPr lang="nb-NO" i="1" dirty="0"/>
              <a:t> just not </a:t>
            </a:r>
            <a:r>
              <a:rPr lang="nb-NO" i="1" dirty="0" err="1"/>
              <a:t>trying</a:t>
            </a:r>
            <a:r>
              <a:rPr lang="nb-NO" i="1" dirty="0"/>
              <a:t> hard </a:t>
            </a:r>
            <a:r>
              <a:rPr lang="nb-NO" i="1" dirty="0" err="1"/>
              <a:t>enough</a:t>
            </a:r>
            <a:r>
              <a:rPr lang="nb-NO" dirty="0"/>
              <a:t>’’</a:t>
            </a:r>
          </a:p>
          <a:p>
            <a:r>
              <a:rPr lang="nb-NO" dirty="0"/>
              <a:t>Research </a:t>
            </a:r>
            <a:r>
              <a:rPr lang="nb-NO" dirty="0" err="1"/>
              <a:t>Enginner</a:t>
            </a:r>
            <a:r>
              <a:rPr lang="nb-NO" dirty="0"/>
              <a:t> at UiO, </a:t>
            </a:r>
            <a:r>
              <a:rPr lang="nb-NO" dirty="0" err="1"/>
              <a:t>DroneLab</a:t>
            </a:r>
            <a:r>
              <a:rPr lang="nb-NO" dirty="0"/>
              <a:t> manager</a:t>
            </a:r>
            <a:endParaRPr lang="en-US" dirty="0"/>
          </a:p>
        </p:txBody>
      </p:sp>
      <p:pic>
        <p:nvPicPr>
          <p:cNvPr id="1026"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4740" y="960120"/>
            <a:ext cx="4641374" cy="464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63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Some fundamental observations</a:t>
            </a:r>
          </a:p>
        </p:txBody>
      </p:sp>
      <p:sp>
        <p:nvSpPr>
          <p:cNvPr id="16" name="Rettangolo 6"/>
          <p:cNvSpPr/>
          <p:nvPr/>
        </p:nvSpPr>
        <p:spPr>
          <a:xfrm>
            <a:off x="576894" y="1236322"/>
            <a:ext cx="11102487" cy="4001095"/>
          </a:xfrm>
          <a:prstGeom prst="rect">
            <a:avLst/>
          </a:prstGeom>
        </p:spPr>
        <p:txBody>
          <a:bodyPr wrap="square">
            <a:spAutoFit/>
          </a:bodyPr>
          <a:lstStyle/>
          <a:p>
            <a:r>
              <a:rPr lang="en-GB" sz="2800" dirty="0">
                <a:latin typeface="Yu Gothic UI" panose="020B0500000000000000" pitchFamily="34" charset="-128"/>
                <a:ea typeface="Yu Gothic UI" panose="020B0500000000000000" pitchFamily="34" charset="-128"/>
              </a:rPr>
              <a:t>Different processes dominate at different spatial scales</a:t>
            </a:r>
          </a:p>
          <a:p>
            <a:endParaRPr lang="en-GB" sz="1400" dirty="0">
              <a:latin typeface="Yu Gothic UI" panose="020B0500000000000000" pitchFamily="34" charset="-128"/>
              <a:ea typeface="Yu Gothic UI" panose="020B0500000000000000" pitchFamily="34" charset="-128"/>
            </a:endParaRPr>
          </a:p>
          <a:p>
            <a:r>
              <a:rPr lang="en-GB" sz="2400" dirty="0">
                <a:latin typeface="Yu Gothic UI" panose="020B0500000000000000" pitchFamily="34" charset="-128"/>
                <a:ea typeface="Yu Gothic UI" panose="020B0500000000000000" pitchFamily="34" charset="-128"/>
              </a:rPr>
              <a:t>Some example of landscape scales:</a:t>
            </a:r>
          </a:p>
          <a:p>
            <a:endParaRPr lang="en-GB" sz="800" dirty="0">
              <a:latin typeface="Yu Gothic UI" panose="020B0500000000000000" pitchFamily="34" charset="-128"/>
              <a:ea typeface="Yu Gothic UI" panose="020B0500000000000000" pitchFamily="34" charset="-128"/>
            </a:endParaRPr>
          </a:p>
          <a:p>
            <a:pPr marL="896938" indent="-357188">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Continent, ocean basin, climatic zone (~10,000,000 km</a:t>
            </a:r>
            <a:r>
              <a:rPr lang="en-GB" sz="2000" baseline="30000" dirty="0">
                <a:latin typeface="Yu Gothic UI" panose="020B0500000000000000" pitchFamily="34" charset="-128"/>
                <a:ea typeface="Yu Gothic UI" panose="020B0500000000000000" pitchFamily="34" charset="-128"/>
              </a:rPr>
              <a:t>2</a:t>
            </a:r>
            <a:r>
              <a:rPr lang="en-GB" sz="2000" dirty="0">
                <a:latin typeface="Yu Gothic UI" panose="020B0500000000000000" pitchFamily="34" charset="-128"/>
                <a:ea typeface="Yu Gothic UI" panose="020B0500000000000000" pitchFamily="34" charset="-128"/>
              </a:rPr>
              <a:t>)</a:t>
            </a:r>
          </a:p>
          <a:p>
            <a:pPr marL="896938" indent="-357188">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Mountain range (~1,000,000 km</a:t>
            </a:r>
            <a:r>
              <a:rPr lang="en-GB" sz="2000" baseline="30000" dirty="0">
                <a:latin typeface="Yu Gothic UI" panose="020B0500000000000000" pitchFamily="34" charset="-128"/>
                <a:ea typeface="Yu Gothic UI" panose="020B0500000000000000" pitchFamily="34" charset="-128"/>
              </a:rPr>
              <a:t>2</a:t>
            </a:r>
            <a:r>
              <a:rPr lang="en-GB" sz="2000" dirty="0">
                <a:latin typeface="Yu Gothic UI" panose="020B0500000000000000" pitchFamily="34" charset="-128"/>
                <a:ea typeface="Yu Gothic UI" panose="020B0500000000000000" pitchFamily="34" charset="-128"/>
              </a:rPr>
              <a:t>)</a:t>
            </a:r>
          </a:p>
          <a:p>
            <a:pPr marL="896938" indent="-357188">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Isolated sea (~100,000 km</a:t>
            </a:r>
            <a:r>
              <a:rPr lang="en-GB" sz="2000" baseline="30000" dirty="0">
                <a:latin typeface="Yu Gothic UI" panose="020B0500000000000000" pitchFamily="34" charset="-128"/>
                <a:ea typeface="Yu Gothic UI" panose="020B0500000000000000" pitchFamily="34" charset="-128"/>
              </a:rPr>
              <a:t>2</a:t>
            </a:r>
            <a:r>
              <a:rPr lang="en-GB" sz="2000" dirty="0">
                <a:latin typeface="Yu Gothic UI" panose="020B0500000000000000" pitchFamily="34" charset="-128"/>
                <a:ea typeface="Yu Gothic UI" panose="020B0500000000000000" pitchFamily="34" charset="-128"/>
              </a:rPr>
              <a:t>) (</a:t>
            </a:r>
            <a:r>
              <a:rPr lang="en-GB" sz="2000" dirty="0">
                <a:solidFill>
                  <a:srgbClr val="FF0000"/>
                </a:solidFill>
                <a:latin typeface="Yu Gothic UI" panose="020B0500000000000000" pitchFamily="34" charset="-128"/>
                <a:ea typeface="Yu Gothic UI" panose="020B0500000000000000" pitchFamily="34" charset="-128"/>
              </a:rPr>
              <a:t>Norway: 385,207 km</a:t>
            </a:r>
            <a:r>
              <a:rPr lang="en-GB" sz="2000" baseline="30000" dirty="0">
                <a:solidFill>
                  <a:srgbClr val="FF0000"/>
                </a:solidFill>
                <a:latin typeface="Yu Gothic UI" panose="020B0500000000000000" pitchFamily="34" charset="-128"/>
                <a:ea typeface="Yu Gothic UI" panose="020B0500000000000000" pitchFamily="34" charset="-128"/>
              </a:rPr>
              <a:t>2</a:t>
            </a:r>
            <a:r>
              <a:rPr lang="en-GB" sz="2000" dirty="0">
                <a:latin typeface="Yu Gothic UI" panose="020B0500000000000000" pitchFamily="34" charset="-128"/>
                <a:ea typeface="Yu Gothic UI" panose="020B0500000000000000" pitchFamily="34" charset="-128"/>
              </a:rPr>
              <a:t>)</a:t>
            </a:r>
          </a:p>
          <a:p>
            <a:pPr marL="896938" indent="-357188">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Massif, group of related landforms (~10,000 km</a:t>
            </a:r>
            <a:r>
              <a:rPr lang="en-GB" sz="2000" baseline="30000" dirty="0">
                <a:latin typeface="Yu Gothic UI" panose="020B0500000000000000" pitchFamily="34" charset="-128"/>
                <a:ea typeface="Yu Gothic UI" panose="020B0500000000000000" pitchFamily="34" charset="-128"/>
              </a:rPr>
              <a:t>2</a:t>
            </a:r>
            <a:r>
              <a:rPr lang="en-GB" sz="2000" dirty="0">
                <a:latin typeface="Yu Gothic UI" panose="020B0500000000000000" pitchFamily="34" charset="-128"/>
                <a:ea typeface="Yu Gothic UI" panose="020B0500000000000000" pitchFamily="34" charset="-128"/>
              </a:rPr>
              <a:t>)</a:t>
            </a:r>
          </a:p>
          <a:p>
            <a:pPr marL="896938" indent="-357188">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River valley (~1,000 km</a:t>
            </a:r>
            <a:r>
              <a:rPr lang="en-GB" sz="2000" baseline="30000" dirty="0">
                <a:latin typeface="Yu Gothic UI" panose="020B0500000000000000" pitchFamily="34" charset="-128"/>
                <a:ea typeface="Yu Gothic UI" panose="020B0500000000000000" pitchFamily="34" charset="-128"/>
              </a:rPr>
              <a:t>2</a:t>
            </a:r>
            <a:r>
              <a:rPr lang="en-GB" sz="2000" dirty="0">
                <a:latin typeface="Yu Gothic UI" panose="020B0500000000000000" pitchFamily="34" charset="-128"/>
                <a:ea typeface="Yu Gothic UI" panose="020B0500000000000000" pitchFamily="34" charset="-128"/>
              </a:rPr>
              <a:t>)</a:t>
            </a:r>
          </a:p>
          <a:p>
            <a:pPr marL="896938" indent="-357188">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Individual mountain, volcano, small valleys (~100 km</a:t>
            </a:r>
            <a:r>
              <a:rPr lang="en-GB" sz="2000" baseline="30000" dirty="0">
                <a:latin typeface="Yu Gothic UI" panose="020B0500000000000000" pitchFamily="34" charset="-128"/>
                <a:ea typeface="Yu Gothic UI" panose="020B0500000000000000" pitchFamily="34" charset="-128"/>
              </a:rPr>
              <a:t>2</a:t>
            </a:r>
            <a:r>
              <a:rPr lang="en-GB" sz="2000" dirty="0">
                <a:latin typeface="Yu Gothic UI" panose="020B0500000000000000" pitchFamily="34" charset="-128"/>
                <a:ea typeface="Yu Gothic UI" panose="020B0500000000000000" pitchFamily="34" charset="-128"/>
              </a:rPr>
              <a:t>)</a:t>
            </a:r>
          </a:p>
          <a:p>
            <a:pPr marL="896938" indent="-357188">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Hillslopes, stream channels, estuary, individual glacier (~10 km</a:t>
            </a:r>
            <a:r>
              <a:rPr lang="en-GB" sz="2000" baseline="30000" dirty="0">
                <a:latin typeface="Yu Gothic UI" panose="020B0500000000000000" pitchFamily="34" charset="-128"/>
                <a:ea typeface="Yu Gothic UI" panose="020B0500000000000000" pitchFamily="34" charset="-128"/>
              </a:rPr>
              <a:t>2</a:t>
            </a:r>
            <a:r>
              <a:rPr lang="en-GB" sz="2000" dirty="0">
                <a:latin typeface="Yu Gothic UI" panose="020B0500000000000000" pitchFamily="34" charset="-128"/>
                <a:ea typeface="Yu Gothic UI" panose="020B0500000000000000" pitchFamily="34" charset="-128"/>
              </a:rPr>
              <a:t>)</a:t>
            </a:r>
          </a:p>
          <a:p>
            <a:pPr marL="896938" indent="-357188">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Gully, small glaciers, rock glaciers (~1 km</a:t>
            </a:r>
            <a:r>
              <a:rPr lang="en-GB" sz="2000" baseline="30000" dirty="0">
                <a:latin typeface="Yu Gothic UI" panose="020B0500000000000000" pitchFamily="34" charset="-128"/>
                <a:ea typeface="Yu Gothic UI" panose="020B0500000000000000" pitchFamily="34" charset="-128"/>
              </a:rPr>
              <a:t>2</a:t>
            </a:r>
            <a:r>
              <a:rPr lang="en-GB" sz="2000" dirty="0">
                <a:latin typeface="Yu Gothic UI" panose="020B0500000000000000" pitchFamily="34" charset="-128"/>
                <a:ea typeface="Yu Gothic UI" panose="020B0500000000000000" pitchFamily="34" charset="-128"/>
              </a:rPr>
              <a:t>)</a:t>
            </a:r>
          </a:p>
          <a:p>
            <a:pPr marL="896938" indent="-357188">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Meter-sized features</a:t>
            </a:r>
          </a:p>
        </p:txBody>
      </p:sp>
      <p:sp>
        <p:nvSpPr>
          <p:cNvPr id="3" name="Rectangle 2"/>
          <p:cNvSpPr/>
          <p:nvPr/>
        </p:nvSpPr>
        <p:spPr>
          <a:xfrm>
            <a:off x="7395441" y="5391306"/>
            <a:ext cx="3700052" cy="523220"/>
          </a:xfrm>
          <a:prstGeom prst="rect">
            <a:avLst/>
          </a:prstGeom>
        </p:spPr>
        <p:txBody>
          <a:bodyPr wrap="none">
            <a:spAutoFit/>
          </a:bodyPr>
          <a:lstStyle/>
          <a:p>
            <a:r>
              <a:rPr lang="en-GB" sz="2800" dirty="0">
                <a:latin typeface="Yu Gothic UI" panose="020B0500000000000000" pitchFamily="34" charset="-128"/>
                <a:ea typeface="Yu Gothic UI" panose="020B0500000000000000" pitchFamily="34" charset="-128"/>
              </a:rPr>
              <a:t>… and temporal scales</a:t>
            </a:r>
            <a:endParaRPr lang="nb-NO" sz="2800" dirty="0"/>
          </a:p>
        </p:txBody>
      </p:sp>
    </p:spTree>
    <p:extLst>
      <p:ext uri="{BB962C8B-B14F-4D97-AF65-F5344CB8AC3E}">
        <p14:creationId xmlns:p14="http://schemas.microsoft.com/office/powerpoint/2010/main" val="2778697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2" y="2926131"/>
            <a:ext cx="8096250" cy="3324225"/>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Some fundamental observations</a:t>
            </a:r>
          </a:p>
        </p:txBody>
      </p:sp>
      <p:sp>
        <p:nvSpPr>
          <p:cNvPr id="16" name="Rectangle 15"/>
          <p:cNvSpPr/>
          <p:nvPr/>
        </p:nvSpPr>
        <p:spPr>
          <a:xfrm>
            <a:off x="8389092" y="1119923"/>
            <a:ext cx="3536116" cy="2677656"/>
          </a:xfrm>
          <a:prstGeom prst="rect">
            <a:avLst/>
          </a:prstGeom>
        </p:spPr>
        <p:txBody>
          <a:bodyPr wrap="square">
            <a:spAutoFit/>
          </a:bodyPr>
          <a:lstStyle/>
          <a:p>
            <a:pPr algn="ctr">
              <a:lnSpc>
                <a:spcPct val="150000"/>
              </a:lnSpc>
            </a:pPr>
            <a:r>
              <a:rPr lang="en-GB" sz="2800" dirty="0">
                <a:latin typeface="Yu Gothic UI" panose="020B0500000000000000" pitchFamily="34" charset="-128"/>
                <a:ea typeface="Yu Gothic UI" panose="020B0500000000000000" pitchFamily="34" charset="-128"/>
                <a:cs typeface="Segoe UI" panose="020B0502040204020203" pitchFamily="34" charset="0"/>
              </a:rPr>
              <a:t>Spatial and temporal-dimension</a:t>
            </a:r>
          </a:p>
          <a:p>
            <a:pPr algn="ctr">
              <a:lnSpc>
                <a:spcPct val="150000"/>
              </a:lnSpc>
            </a:pPr>
            <a:endParaRPr lang="en-GB" sz="2800" dirty="0">
              <a:latin typeface="Yu Gothic UI" panose="020B0500000000000000" pitchFamily="34" charset="-128"/>
              <a:ea typeface="Yu Gothic UI" panose="020B0500000000000000" pitchFamily="34" charset="-128"/>
              <a:cs typeface="Segoe UI" panose="020B0502040204020203" pitchFamily="34" charset="0"/>
            </a:endParaRPr>
          </a:p>
          <a:p>
            <a:pPr algn="ctr">
              <a:lnSpc>
                <a:spcPct val="150000"/>
              </a:lnSpc>
            </a:pPr>
            <a:endParaRPr lang="en-GB" sz="2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93" y="1059272"/>
            <a:ext cx="4188221" cy="2793020"/>
          </a:xfrm>
          <a:prstGeom prst="rect">
            <a:avLst/>
          </a:prstGeom>
        </p:spPr>
      </p:pic>
      <p:sp>
        <p:nvSpPr>
          <p:cNvPr id="8" name="Rectangle 7"/>
          <p:cNvSpPr/>
          <p:nvPr/>
        </p:nvSpPr>
        <p:spPr>
          <a:xfrm>
            <a:off x="8761304" y="3217317"/>
            <a:ext cx="2612939" cy="1754326"/>
          </a:xfrm>
          <a:prstGeom prst="rect">
            <a:avLst/>
          </a:prstGeom>
        </p:spPr>
        <p:txBody>
          <a:bodyPr wrap="square">
            <a:spAutoFit/>
          </a:bodyPr>
          <a:lstStyle/>
          <a:p>
            <a:pPr algn="ctr"/>
            <a:r>
              <a:rPr lang="en-GB" sz="3600" b="1" dirty="0">
                <a:latin typeface="Yu Gothic UI" panose="020B0500000000000000" pitchFamily="34" charset="-128"/>
                <a:ea typeface="Yu Gothic UI" panose="020B0500000000000000" pitchFamily="34" charset="-128"/>
                <a:cs typeface="Segoe UI" panose="020B0502040204020203" pitchFamily="34" charset="0"/>
              </a:rPr>
              <a:t>From local to global scale</a:t>
            </a:r>
          </a:p>
        </p:txBody>
      </p:sp>
      <p:sp>
        <p:nvSpPr>
          <p:cNvPr id="12" name="Rectangle 11"/>
          <p:cNvSpPr/>
          <p:nvPr/>
        </p:nvSpPr>
        <p:spPr>
          <a:xfrm>
            <a:off x="8389092" y="5863849"/>
            <a:ext cx="3606009" cy="400110"/>
          </a:xfrm>
          <a:prstGeom prst="rect">
            <a:avLst/>
          </a:prstGeom>
        </p:spPr>
        <p:txBody>
          <a:bodyPr wrap="square">
            <a:spAutoFit/>
          </a:bodyPr>
          <a:lstStyle/>
          <a:p>
            <a:r>
              <a:rPr lang="en-US" sz="2000" i="1" dirty="0">
                <a:solidFill>
                  <a:schemeClr val="tx1">
                    <a:lumMod val="50000"/>
                    <a:lumOff val="50000"/>
                  </a:schemeClr>
                </a:solidFill>
                <a:latin typeface="Yu Gothic UI" panose="020B0500000000000000" pitchFamily="34" charset="-128"/>
                <a:ea typeface="Yu Gothic UI" panose="020B0500000000000000" pitchFamily="34" charset="-128"/>
              </a:rPr>
              <a:t>(Lin et al., 2017.)</a:t>
            </a:r>
          </a:p>
        </p:txBody>
      </p:sp>
      <p:sp>
        <p:nvSpPr>
          <p:cNvPr id="2" name="Rectangle 1"/>
          <p:cNvSpPr/>
          <p:nvPr/>
        </p:nvSpPr>
        <p:spPr>
          <a:xfrm>
            <a:off x="4460201" y="1531036"/>
            <a:ext cx="3147607" cy="461665"/>
          </a:xfrm>
          <a:prstGeom prst="rect">
            <a:avLst/>
          </a:prstGeom>
        </p:spPr>
        <p:txBody>
          <a:bodyPr wrap="square">
            <a:spAutoFit/>
          </a:bodyPr>
          <a:lstStyle/>
          <a:p>
            <a:r>
              <a:rPr lang="en-US" sz="2400" i="1" dirty="0">
                <a:latin typeface="Yu Gothic UI" panose="020B0500000000000000" pitchFamily="34" charset="-128"/>
                <a:ea typeface="Yu Gothic UI" panose="020B0500000000000000" pitchFamily="34" charset="-128"/>
              </a:rPr>
              <a:t>Landslide (local scale)</a:t>
            </a:r>
            <a:endParaRPr lang="nb-NO" sz="2400" dirty="0"/>
          </a:p>
        </p:txBody>
      </p:sp>
    </p:spTree>
    <p:extLst>
      <p:ext uri="{BB962C8B-B14F-4D97-AF65-F5344CB8AC3E}">
        <p14:creationId xmlns:p14="http://schemas.microsoft.com/office/powerpoint/2010/main" val="2599503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Bild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34852" y="1743209"/>
            <a:ext cx="6071131" cy="39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kstSylinder 8"/>
          <p:cNvSpPr txBox="1">
            <a:spLocks noChangeArrowheads="1"/>
          </p:cNvSpPr>
          <p:nvPr/>
        </p:nvSpPr>
        <p:spPr bwMode="auto">
          <a:xfrm>
            <a:off x="33072" y="5794220"/>
            <a:ext cx="53641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None/>
            </a:pPr>
            <a:r>
              <a:rPr lang="nn-NO"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Source: N. Løyning. </a:t>
            </a:r>
            <a:r>
              <a:rPr lang="nn-NO" altLang="nb-NO" sz="1800" i="1" dirty="0" err="1">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Røldalsbygda</a:t>
            </a:r>
            <a:r>
              <a:rPr lang="nn-NO"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 Odda. 1952</a:t>
            </a:r>
          </a:p>
        </p:txBody>
      </p:sp>
      <p:pic>
        <p:nvPicPr>
          <p:cNvPr id="24" name="Plassholder for innhold 3"/>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0" y="1741703"/>
            <a:ext cx="6070600" cy="3996839"/>
          </a:xfrm>
        </p:spPr>
      </p:pic>
      <p:sp>
        <p:nvSpPr>
          <p:cNvPr id="25" name="TekstSylinder 8"/>
          <p:cNvSpPr txBox="1">
            <a:spLocks noChangeArrowheads="1"/>
          </p:cNvSpPr>
          <p:nvPr/>
        </p:nvSpPr>
        <p:spPr bwMode="auto">
          <a:xfrm>
            <a:off x="6146003" y="5817007"/>
            <a:ext cx="6045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None/>
            </a:pPr>
            <a:r>
              <a:rPr lang="nn-NO"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Source</a:t>
            </a:r>
            <a:r>
              <a:rPr lang="nb-NO"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 Oskar </a:t>
            </a:r>
            <a:r>
              <a:rPr lang="nb-NO" altLang="nb-NO" sz="1800" i="1" dirty="0" err="1">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Puschmann</a:t>
            </a:r>
            <a:r>
              <a:rPr lang="nb-NO" altLang="nb-NO" sz="18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 NIBIO. Røldal, Odda. 2003</a:t>
            </a:r>
          </a:p>
        </p:txBody>
      </p:sp>
      <p:sp>
        <p:nvSpPr>
          <p:cNvPr id="9" name="Rectangle 8"/>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Some fundamental observations</a:t>
            </a:r>
          </a:p>
        </p:txBody>
      </p:sp>
      <p:sp>
        <p:nvSpPr>
          <p:cNvPr id="10" name="Rectangle 9"/>
          <p:cNvSpPr/>
          <p:nvPr/>
        </p:nvSpPr>
        <p:spPr>
          <a:xfrm>
            <a:off x="-1" y="1060440"/>
            <a:ext cx="12192001" cy="739241"/>
          </a:xfrm>
          <a:prstGeom prst="rect">
            <a:avLst/>
          </a:prstGeom>
        </p:spPr>
        <p:txBody>
          <a:bodyPr wrap="square">
            <a:spAutoFit/>
          </a:bodyPr>
          <a:lstStyle/>
          <a:p>
            <a:pPr algn="ctr">
              <a:lnSpc>
                <a:spcPct val="150000"/>
              </a:lnSpc>
            </a:pPr>
            <a:r>
              <a:rPr lang="en-GB" sz="3200" b="1" dirty="0">
                <a:latin typeface="Yu Gothic UI" panose="020B0500000000000000" pitchFamily="34" charset="-128"/>
                <a:ea typeface="Yu Gothic UI" panose="020B0500000000000000" pitchFamily="34" charset="-128"/>
                <a:cs typeface="Segoe UI" panose="020B0502040204020203" pitchFamily="34" charset="0"/>
              </a:rPr>
              <a:t>Changes in ～50 years</a:t>
            </a:r>
          </a:p>
        </p:txBody>
      </p:sp>
      <p:sp>
        <p:nvSpPr>
          <p:cNvPr id="11" name="Rectangle 10"/>
          <p:cNvSpPr/>
          <p:nvPr/>
        </p:nvSpPr>
        <p:spPr>
          <a:xfrm>
            <a:off x="8389092" y="1119923"/>
            <a:ext cx="3536116" cy="2677656"/>
          </a:xfrm>
          <a:prstGeom prst="rect">
            <a:avLst/>
          </a:prstGeom>
        </p:spPr>
        <p:txBody>
          <a:bodyPr wrap="square">
            <a:spAutoFit/>
          </a:bodyPr>
          <a:lstStyle/>
          <a:p>
            <a:pPr algn="ctr">
              <a:lnSpc>
                <a:spcPct val="150000"/>
              </a:lnSpc>
            </a:pPr>
            <a:r>
              <a:rPr lang="en-GB" sz="2800" dirty="0">
                <a:latin typeface="Yu Gothic UI" panose="020B0500000000000000" pitchFamily="34" charset="-128"/>
                <a:ea typeface="Yu Gothic UI" panose="020B0500000000000000" pitchFamily="34" charset="-128"/>
                <a:cs typeface="Segoe UI" panose="020B0502040204020203" pitchFamily="34" charset="0"/>
              </a:rPr>
              <a:t>Spatial and temporal-dimension</a:t>
            </a:r>
          </a:p>
          <a:p>
            <a:pPr algn="ctr">
              <a:lnSpc>
                <a:spcPct val="150000"/>
              </a:lnSpc>
            </a:pPr>
            <a:endParaRPr lang="en-GB" sz="2800" dirty="0">
              <a:latin typeface="Yu Gothic UI" panose="020B0500000000000000" pitchFamily="34" charset="-128"/>
              <a:ea typeface="Yu Gothic UI" panose="020B0500000000000000" pitchFamily="34" charset="-128"/>
              <a:cs typeface="Segoe UI" panose="020B0502040204020203" pitchFamily="34" charset="0"/>
            </a:endParaRPr>
          </a:p>
          <a:p>
            <a:pPr algn="ctr">
              <a:lnSpc>
                <a:spcPct val="150000"/>
              </a:lnSpc>
            </a:pPr>
            <a:endParaRPr lang="en-GB" sz="28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4234730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Hva er gi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7620" y="1105194"/>
            <a:ext cx="5662349" cy="5260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6239709" y="408469"/>
            <a:ext cx="5732551" cy="5940088"/>
          </a:xfrm>
          <a:prstGeom prst="rect">
            <a:avLst/>
          </a:prstGeom>
        </p:spPr>
        <p:txBody>
          <a:bodyPr wrap="square">
            <a:spAutoFit/>
          </a:bodyPr>
          <a:lstStyle/>
          <a:p>
            <a:r>
              <a:rPr lang="en-US" sz="36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G: </a:t>
            </a:r>
            <a:r>
              <a:rPr lang="en-US" sz="2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Geographic: </a:t>
            </a:r>
            <a:r>
              <a:rPr lang="en-US" sz="2400" dirty="0">
                <a:solidFill>
                  <a:srgbClr val="333333"/>
                </a:solidFill>
                <a:latin typeface="Yu Gothic UI" panose="020B0500000000000000" pitchFamily="34" charset="-128"/>
                <a:ea typeface="Yu Gothic UI" panose="020B0500000000000000" pitchFamily="34" charset="-128"/>
                <a:cs typeface="Segoe UI" panose="020B0502040204020203" pitchFamily="34" charset="0"/>
              </a:rPr>
              <a:t>Interest in SPATIAL IDENTITY or locality of certain entities </a:t>
            </a:r>
          </a:p>
          <a:p>
            <a:r>
              <a:rPr lang="en-US" sz="2400" dirty="0">
                <a:solidFill>
                  <a:srgbClr val="333333"/>
                </a:solidFill>
                <a:latin typeface="Yu Gothic UI" panose="020B0500000000000000" pitchFamily="34" charset="-128"/>
                <a:ea typeface="Yu Gothic UI" panose="020B0500000000000000" pitchFamily="34" charset="-128"/>
                <a:cs typeface="Segoe UI" panose="020B0502040204020203" pitchFamily="34" charset="0"/>
              </a:rPr>
              <a:t>ON, UNDER or ABOVE the SURFACE of the EARTH.</a:t>
            </a:r>
          </a:p>
          <a:p>
            <a:endParaRPr lang="en-US" sz="1600" dirty="0">
              <a:solidFill>
                <a:srgbClr val="333333"/>
              </a:solidFill>
              <a:latin typeface="Yu Gothic UI" panose="020B0500000000000000" pitchFamily="34" charset="-128"/>
              <a:ea typeface="Yu Gothic UI" panose="020B0500000000000000" pitchFamily="34" charset="-128"/>
              <a:cs typeface="Segoe UI" panose="020B0502040204020203" pitchFamily="34" charset="0"/>
            </a:endParaRPr>
          </a:p>
          <a:p>
            <a:r>
              <a:rPr lang="en-US" sz="36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 </a:t>
            </a:r>
            <a:r>
              <a:rPr lang="en-US" sz="2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Information: </a:t>
            </a:r>
            <a:r>
              <a:rPr lang="en-US" sz="2400" dirty="0">
                <a:solidFill>
                  <a:srgbClr val="333333"/>
                </a:solidFill>
                <a:latin typeface="Yu Gothic UI" panose="020B0500000000000000" pitchFamily="34" charset="-128"/>
                <a:ea typeface="Yu Gothic UI" panose="020B0500000000000000" pitchFamily="34" charset="-128"/>
                <a:cs typeface="Segoe UI" panose="020B0502040204020203" pitchFamily="34" charset="0"/>
              </a:rPr>
              <a:t>Data, processes, phenomena, facts are interpreted to CREATE INFORMATION that is useful for decision-making. </a:t>
            </a:r>
          </a:p>
          <a:p>
            <a:endParaRPr lang="en-US" sz="1600" dirty="0">
              <a:solidFill>
                <a:srgbClr val="333333"/>
              </a:solidFill>
              <a:latin typeface="Yu Gothic UI" panose="020B0500000000000000" pitchFamily="34" charset="-128"/>
              <a:ea typeface="Yu Gothic UI" panose="020B0500000000000000" pitchFamily="34" charset="-128"/>
              <a:cs typeface="Segoe UI" panose="020B0502040204020203" pitchFamily="34" charset="0"/>
            </a:endParaRPr>
          </a:p>
          <a:p>
            <a:r>
              <a:rPr lang="en-US" sz="36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 </a:t>
            </a:r>
            <a:r>
              <a:rPr lang="en-US" sz="2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System: </a:t>
            </a:r>
            <a:r>
              <a:rPr lang="en-US" sz="2400" dirty="0">
                <a:solidFill>
                  <a:srgbClr val="333333"/>
                </a:solidFill>
                <a:latin typeface="Yu Gothic UI" panose="020B0500000000000000" pitchFamily="34" charset="-128"/>
                <a:ea typeface="Yu Gothic UI" panose="020B0500000000000000" pitchFamily="34" charset="-128"/>
                <a:cs typeface="Segoe UI" panose="020B0502040204020203" pitchFamily="34" charset="0"/>
              </a:rPr>
              <a:t>STAFF, COMPUTER HARDWARE and PROCEDURES, which can produce the information required for decision-making (data collection, processing, and presentation). </a:t>
            </a:r>
            <a:endParaRPr lang="nb-NO" sz="2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9" name="Rectangle 8"/>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So What is GIS??? </a:t>
            </a:r>
            <a:endParaRPr lang="nb-NO" sz="4400" b="1" dirty="0">
              <a:solidFill>
                <a:srgbClr val="1F7F79"/>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930033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So What is GIS??? </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2" name="Rectangle 1"/>
          <p:cNvSpPr/>
          <p:nvPr/>
        </p:nvSpPr>
        <p:spPr>
          <a:xfrm>
            <a:off x="6096274" y="668826"/>
            <a:ext cx="5797304" cy="1200329"/>
          </a:xfrm>
          <a:prstGeom prst="rect">
            <a:avLst/>
          </a:prstGeom>
        </p:spPr>
        <p:txBody>
          <a:bodyPr wrap="square">
            <a:spAutoFit/>
          </a:bodyPr>
          <a:lstStyle/>
          <a:p>
            <a:pPr algn="ctr"/>
            <a:r>
              <a:rPr lang="en-US" sz="36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An integration of these five components</a:t>
            </a:r>
            <a:endParaRPr lang="nb-NO" sz="3600" b="1" dirty="0">
              <a:solidFill>
                <a:srgbClr val="FF0000"/>
              </a:solidFill>
            </a:endParaRPr>
          </a:p>
        </p:txBody>
      </p:sp>
      <p:grpSp>
        <p:nvGrpSpPr>
          <p:cNvPr id="8" name="Group 7"/>
          <p:cNvGrpSpPr/>
          <p:nvPr/>
        </p:nvGrpSpPr>
        <p:grpSpPr>
          <a:xfrm>
            <a:off x="6473496" y="1852947"/>
            <a:ext cx="5880236" cy="4297642"/>
            <a:chOff x="2930196" y="2018035"/>
            <a:chExt cx="5880236" cy="4297642"/>
          </a:xfrm>
        </p:grpSpPr>
        <p:sp>
          <p:nvSpPr>
            <p:cNvPr id="3" name="5-Point Star 2"/>
            <p:cNvSpPr/>
            <p:nvPr/>
          </p:nvSpPr>
          <p:spPr>
            <a:xfrm>
              <a:off x="3940228" y="2976335"/>
              <a:ext cx="2782259" cy="2782259"/>
            </a:xfrm>
            <a:prstGeom prst="star5">
              <a:avLst/>
            </a:prstGeom>
            <a:solidFill>
              <a:srgbClr val="1F7F79">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Rectangle 3"/>
            <p:cNvSpPr/>
            <p:nvPr/>
          </p:nvSpPr>
          <p:spPr>
            <a:xfrm>
              <a:off x="4758662" y="4063536"/>
              <a:ext cx="1665998" cy="830997"/>
            </a:xfrm>
            <a:prstGeom prst="rect">
              <a:avLst/>
            </a:prstGeom>
          </p:spPr>
          <p:txBody>
            <a:bodyPr wrap="square">
              <a:spAutoFit/>
            </a:bodyPr>
            <a:lstStyle/>
            <a:p>
              <a:r>
                <a:rPr lang="en-GB" sz="4800" b="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GIS</a:t>
              </a:r>
              <a:endParaRPr lang="nb-NO" sz="4800" dirty="0">
                <a:solidFill>
                  <a:schemeClr val="bg1"/>
                </a:solidFill>
              </a:endParaRPr>
            </a:p>
          </p:txBody>
        </p:sp>
        <p:sp>
          <p:nvSpPr>
            <p:cNvPr id="5" name="Rectangle 4"/>
            <p:cNvSpPr/>
            <p:nvPr/>
          </p:nvSpPr>
          <p:spPr>
            <a:xfrm>
              <a:off x="5778236" y="2018035"/>
              <a:ext cx="1563235"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People</a:t>
              </a:r>
              <a:endParaRPr lang="nb-NO" sz="2400" dirty="0"/>
            </a:p>
          </p:txBody>
        </p:sp>
        <p:sp>
          <p:nvSpPr>
            <p:cNvPr id="11" name="Rectangle 10"/>
            <p:cNvSpPr/>
            <p:nvPr/>
          </p:nvSpPr>
          <p:spPr>
            <a:xfrm>
              <a:off x="6780190" y="3172316"/>
              <a:ext cx="819455" cy="461665"/>
            </a:xfrm>
            <a:prstGeom prst="rect">
              <a:avLst/>
            </a:prstGeom>
          </p:spPr>
          <p:txBody>
            <a:bodyPr wrap="non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Data</a:t>
              </a:r>
              <a:endParaRPr lang="nb-NO" sz="2400" dirty="0"/>
            </a:p>
          </p:txBody>
        </p:sp>
        <p:sp>
          <p:nvSpPr>
            <p:cNvPr id="12" name="Rectangle 11"/>
            <p:cNvSpPr/>
            <p:nvPr/>
          </p:nvSpPr>
          <p:spPr>
            <a:xfrm>
              <a:off x="6920820" y="4811824"/>
              <a:ext cx="1889612" cy="830997"/>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Analysis / procedures</a:t>
              </a:r>
              <a:endParaRPr lang="nb-NO" sz="2400" dirty="0"/>
            </a:p>
          </p:txBody>
        </p:sp>
        <p:sp>
          <p:nvSpPr>
            <p:cNvPr id="14" name="Rectangle 13"/>
            <p:cNvSpPr/>
            <p:nvPr/>
          </p:nvSpPr>
          <p:spPr>
            <a:xfrm>
              <a:off x="2930196" y="4708888"/>
              <a:ext cx="1670083"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Hardware</a:t>
              </a:r>
              <a:endParaRPr lang="nb-NO" sz="2400" dirty="0"/>
            </a:p>
          </p:txBody>
        </p:sp>
        <p:sp>
          <p:nvSpPr>
            <p:cNvPr id="15" name="Rectangle 14"/>
            <p:cNvSpPr/>
            <p:nvPr/>
          </p:nvSpPr>
          <p:spPr>
            <a:xfrm>
              <a:off x="3081667" y="2974579"/>
              <a:ext cx="1745804"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Software</a:t>
              </a:r>
              <a:endParaRPr lang="nb-NO" sz="2400" dirty="0"/>
            </a:p>
          </p:txBody>
        </p:sp>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backgroundRemoval t="1130" b="100000" l="9507" r="89789"/>
                      </a14:imgEffect>
                    </a14:imgLayer>
                  </a14:imgProps>
                </a:ext>
                <a:ext uri="{28A0092B-C50C-407E-A947-70E740481C1C}">
                  <a14:useLocalDpi xmlns:a14="http://schemas.microsoft.com/office/drawing/2010/main" val="0"/>
                </a:ext>
              </a:extLst>
            </a:blip>
            <a:stretch>
              <a:fillRect/>
            </a:stretch>
          </p:blipFill>
          <p:spPr>
            <a:xfrm>
              <a:off x="5892184" y="3534498"/>
              <a:ext cx="1495286" cy="931921"/>
            </a:xfrm>
            <a:prstGeom prst="rect">
              <a:avLst/>
            </a:prstGeom>
          </p:spPr>
        </p:pic>
        <p:grpSp>
          <p:nvGrpSpPr>
            <p:cNvPr id="19" name="Group 18"/>
            <p:cNvGrpSpPr/>
            <p:nvPr/>
          </p:nvGrpSpPr>
          <p:grpSpPr>
            <a:xfrm>
              <a:off x="5138973" y="2147262"/>
              <a:ext cx="753211" cy="1354264"/>
              <a:chOff x="4003288" y="257465"/>
              <a:chExt cx="2241395" cy="5005910"/>
            </a:xfrm>
          </p:grpSpPr>
          <p:pic>
            <p:nvPicPr>
              <p:cNvPr id="17" name="Picture 16"/>
              <p:cNvPicPr>
                <a:picLocks noChangeAspect="1"/>
              </p:cNvPicPr>
              <p:nvPr/>
            </p:nvPicPr>
            <p:blipFill rotWithShape="1">
              <a:blip r:embed="rId5">
                <a:extLst>
                  <a:ext uri="{BEBA8EAE-BF5A-486C-A8C5-ECC9F3942E4B}">
                    <a14:imgProps xmlns:a14="http://schemas.microsoft.com/office/drawing/2010/main">
                      <a14:imgLayer r:embed="rId6">
                        <a14:imgEffect>
                          <a14:backgroundRemoval t="0" b="80513" l="51100" r="76200"/>
                        </a14:imgEffect>
                      </a14:imgLayer>
                    </a14:imgProps>
                  </a:ext>
                  <a:ext uri="{28A0092B-C50C-407E-A947-70E740481C1C}">
                    <a14:useLocalDpi xmlns:a14="http://schemas.microsoft.com/office/drawing/2010/main" val="0"/>
                  </a:ext>
                </a:extLst>
              </a:blip>
              <a:srcRect l="50845" t="8001" r="23662" b="19966"/>
              <a:stretch/>
            </p:blipFill>
            <p:spPr>
              <a:xfrm>
                <a:off x="4003288" y="323384"/>
                <a:ext cx="2241395" cy="4939991"/>
              </a:xfrm>
              <a:prstGeom prst="rect">
                <a:avLst/>
              </a:prstGeom>
            </p:spPr>
          </p:pic>
          <p:sp>
            <p:nvSpPr>
              <p:cNvPr id="18" name="Oval 17"/>
              <p:cNvSpPr/>
              <p:nvPr/>
            </p:nvSpPr>
            <p:spPr>
              <a:xfrm>
                <a:off x="4668519" y="257465"/>
                <a:ext cx="886612" cy="104760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8236" y="4969966"/>
              <a:ext cx="1345711" cy="1345711"/>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8078" y="5170553"/>
              <a:ext cx="1207548" cy="1099115"/>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3070" y="3246854"/>
              <a:ext cx="1537209" cy="1537209"/>
            </a:xfrm>
            <a:prstGeom prst="rect">
              <a:avLst/>
            </a:prstGeom>
          </p:spPr>
        </p:pic>
      </p:grpSp>
      <p:sp>
        <p:nvSpPr>
          <p:cNvPr id="23" name="Rectangle 22"/>
          <p:cNvSpPr/>
          <p:nvPr/>
        </p:nvSpPr>
        <p:spPr>
          <a:xfrm>
            <a:off x="302942" y="1486133"/>
            <a:ext cx="5793332" cy="2985433"/>
          </a:xfrm>
          <a:prstGeom prst="rect">
            <a:avLst/>
          </a:prstGeom>
        </p:spPr>
        <p:txBody>
          <a:bodyPr wrap="square">
            <a:spAutoFit/>
          </a:bodyPr>
          <a:lstStyle/>
          <a:p>
            <a:pPr algn="ctr"/>
            <a:r>
              <a:rPr lang="en-US" sz="2800" dirty="0">
                <a:solidFill>
                  <a:srgbClr val="333333"/>
                </a:solidFill>
                <a:latin typeface="Yu Gothic UI" panose="020B0500000000000000" pitchFamily="34" charset="-128"/>
                <a:ea typeface="Yu Gothic UI" panose="020B0500000000000000" pitchFamily="34" charset="-128"/>
                <a:cs typeface="Segoe UI" panose="020B0502040204020203" pitchFamily="34" charset="0"/>
              </a:rPr>
              <a:t>“A powerful set of tools for collecting, storing, retrieving at will, transforming, and displaying spatial data from the real world for a particular set of purposes”</a:t>
            </a:r>
          </a:p>
          <a:p>
            <a:pPr algn="ctr"/>
            <a:r>
              <a:rPr lang="en-US" sz="2800" dirty="0">
                <a:solidFill>
                  <a:srgbClr val="333333"/>
                </a:solidFill>
                <a:latin typeface="Yu Gothic UI" panose="020B0500000000000000" pitchFamily="34" charset="-128"/>
                <a:ea typeface="Yu Gothic UI" panose="020B0500000000000000" pitchFamily="34" charset="-128"/>
                <a:cs typeface="Segoe UI" panose="020B0502040204020203" pitchFamily="34" charset="0"/>
              </a:rPr>
              <a:t>- Burrough et al. 2015</a:t>
            </a:r>
            <a:endParaRPr lang="nb-NO" sz="2800" dirty="0">
              <a:latin typeface="Yu Gothic UI" panose="020B0500000000000000" pitchFamily="34" charset="-128"/>
              <a:ea typeface="Yu Gothic UI" panose="020B0500000000000000" pitchFamily="34" charset="-128"/>
              <a:cs typeface="Segoe UI" panose="020B0502040204020203" pitchFamily="34" charset="0"/>
            </a:endParaRPr>
          </a:p>
          <a:p>
            <a:pPr algn="ctr"/>
            <a:endParaRPr 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792799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44484"/>
            <a:ext cx="12192000" cy="4636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p:cNvSpPr/>
          <p:nvPr/>
        </p:nvSpPr>
        <p:spPr>
          <a:xfrm>
            <a:off x="422614" y="1744484"/>
            <a:ext cx="4428166" cy="523220"/>
          </a:xfrm>
          <a:prstGeom prst="rect">
            <a:avLst/>
          </a:prstGeom>
        </p:spPr>
        <p:txBody>
          <a:bodyPr wrap="square">
            <a:spAutoFit/>
          </a:bodyPr>
          <a:lstStyle/>
          <a:p>
            <a:r>
              <a:rPr lang="en-GB" sz="2800" b="1" dirty="0">
                <a:solidFill>
                  <a:srgbClr val="333333"/>
                </a:solidFill>
                <a:latin typeface="Yu Gothic UI" panose="020B0500000000000000" pitchFamily="34" charset="-128"/>
                <a:ea typeface="Yu Gothic UI" panose="020B0500000000000000" pitchFamily="34" charset="-128"/>
                <a:cs typeface="Segoe UI" panose="020B0502040204020203" pitchFamily="34" charset="0"/>
              </a:rPr>
              <a:t>1. Organize spatial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14" y="2266314"/>
            <a:ext cx="5691469" cy="3853785"/>
          </a:xfrm>
          <a:prstGeom prst="rect">
            <a:avLst/>
          </a:prstGeom>
        </p:spPr>
      </p:pic>
      <p:sp>
        <p:nvSpPr>
          <p:cNvPr id="4" name="Rectangle 3"/>
          <p:cNvSpPr/>
          <p:nvPr/>
        </p:nvSpPr>
        <p:spPr>
          <a:xfrm>
            <a:off x="422614" y="1110224"/>
            <a:ext cx="11509191" cy="584775"/>
          </a:xfrm>
          <a:prstGeom prst="rect">
            <a:avLst/>
          </a:prstGeom>
        </p:spPr>
        <p:txBody>
          <a:bodyPr wrap="square">
            <a:spAutoFit/>
          </a:bodyPr>
          <a:lstStyle/>
          <a:p>
            <a:r>
              <a:rPr lang="en-GB" sz="3200" b="1" dirty="0">
                <a:latin typeface="Yu Gothic UI" panose="020B0500000000000000" pitchFamily="34" charset="-128"/>
                <a:ea typeface="Yu Gothic UI" panose="020B0500000000000000" pitchFamily="34" charset="-128"/>
                <a:cs typeface="Segoe UI" panose="020B0502040204020203" pitchFamily="34" charset="0"/>
              </a:rPr>
              <a:t>Answer questions by comparing different layer of data</a:t>
            </a:r>
          </a:p>
        </p:txBody>
      </p:sp>
      <p:sp>
        <p:nvSpPr>
          <p:cNvPr id="5" name="Rectangle 4"/>
          <p:cNvSpPr/>
          <p:nvPr/>
        </p:nvSpPr>
        <p:spPr>
          <a:xfrm>
            <a:off x="7699672" y="2108892"/>
            <a:ext cx="2924198" cy="523220"/>
          </a:xfrm>
          <a:prstGeom prst="rect">
            <a:avLst/>
          </a:prstGeom>
        </p:spPr>
        <p:txBody>
          <a:bodyPr wrap="none">
            <a:spAutoFit/>
          </a:bodyPr>
          <a:lstStyle/>
          <a:p>
            <a:r>
              <a:rPr lang="en-GB" sz="2800" b="1" dirty="0">
                <a:solidFill>
                  <a:srgbClr val="333333"/>
                </a:solidFill>
                <a:latin typeface="Yu Gothic UI" panose="020B0500000000000000" pitchFamily="34" charset="-128"/>
                <a:ea typeface="Yu Gothic UI" panose="020B0500000000000000" pitchFamily="34" charset="-128"/>
                <a:cs typeface="Segoe UI" panose="020B0502040204020203" pitchFamily="34" charset="0"/>
              </a:rPr>
              <a:t>3. Graphs, report</a:t>
            </a:r>
            <a:endParaRPr lang="en-GB" sz="28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1418" y="2632112"/>
            <a:ext cx="4095987" cy="3479060"/>
          </a:xfrm>
          <a:prstGeom prst="rect">
            <a:avLst/>
          </a:prstGeom>
        </p:spPr>
      </p:pic>
      <p:sp>
        <p:nvSpPr>
          <p:cNvPr id="3" name="Rectangle 2"/>
          <p:cNvSpPr/>
          <p:nvPr/>
        </p:nvSpPr>
        <p:spPr>
          <a:xfrm>
            <a:off x="4640603" y="5447658"/>
            <a:ext cx="1858201" cy="523220"/>
          </a:xfrm>
          <a:prstGeom prst="rect">
            <a:avLst/>
          </a:prstGeom>
        </p:spPr>
        <p:txBody>
          <a:bodyPr wrap="none">
            <a:spAutoFit/>
          </a:bodyPr>
          <a:lstStyle/>
          <a:p>
            <a:r>
              <a:rPr lang="en-GB" sz="2800" b="1" dirty="0">
                <a:solidFill>
                  <a:srgbClr val="333333"/>
                </a:solidFill>
                <a:latin typeface="Yu Gothic UI" panose="020B0500000000000000" pitchFamily="34" charset="-128"/>
                <a:ea typeface="Yu Gothic UI" panose="020B0500000000000000" pitchFamily="34" charset="-128"/>
                <a:cs typeface="Segoe UI" panose="020B0502040204020203" pitchFamily="34" charset="0"/>
              </a:rPr>
              <a:t>2. Display </a:t>
            </a:r>
            <a:endParaRPr lang="nb-NO" sz="2800" dirty="0"/>
          </a:p>
        </p:txBody>
      </p:sp>
      <p:sp>
        <p:nvSpPr>
          <p:cNvPr id="14" name="Rectangle 13"/>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So What is GIS??? </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6" name="Rectangle 5"/>
          <p:cNvSpPr/>
          <p:nvPr/>
        </p:nvSpPr>
        <p:spPr>
          <a:xfrm>
            <a:off x="290947" y="5997347"/>
            <a:ext cx="5226626" cy="369332"/>
          </a:xfrm>
          <a:prstGeom prst="rect">
            <a:avLst/>
          </a:prstGeom>
        </p:spPr>
        <p:txBody>
          <a:bodyPr wrap="square">
            <a:spAutoFit/>
          </a:bodyPr>
          <a:lstStyle/>
          <a:p>
            <a:r>
              <a:rPr lang="en-US" dirty="0">
                <a:solidFill>
                  <a:schemeClr val="tx1">
                    <a:lumMod val="50000"/>
                    <a:lumOff val="50000"/>
                  </a:schemeClr>
                </a:solidFill>
                <a:latin typeface="Yu Gothic UI" panose="020B0500000000000000" pitchFamily="34" charset="-128"/>
                <a:ea typeface="Yu Gothic UI" panose="020B0500000000000000" pitchFamily="34" charset="-128"/>
              </a:rPr>
              <a:t>A graphical explanation of the concept of </a:t>
            </a:r>
            <a:r>
              <a:rPr lang="en-US" i="1" dirty="0">
                <a:solidFill>
                  <a:schemeClr val="tx1">
                    <a:lumMod val="50000"/>
                    <a:lumOff val="50000"/>
                  </a:schemeClr>
                </a:solidFill>
                <a:latin typeface="Yu Gothic UI" panose="020B0500000000000000" pitchFamily="34" charset="-128"/>
                <a:ea typeface="Yu Gothic UI" panose="020B0500000000000000" pitchFamily="34" charset="-128"/>
              </a:rPr>
              <a:t>layer</a:t>
            </a:r>
            <a:r>
              <a:rPr lang="en-US" dirty="0">
                <a:solidFill>
                  <a:schemeClr val="tx1">
                    <a:lumMod val="50000"/>
                    <a:lumOff val="50000"/>
                  </a:schemeClr>
                </a:solidFill>
                <a:latin typeface="Yu Gothic UI" panose="020B0500000000000000" pitchFamily="34" charset="-128"/>
                <a:ea typeface="Yu Gothic UI" panose="020B0500000000000000" pitchFamily="34" charset="-128"/>
              </a:rPr>
              <a:t> </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890541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404" y="938916"/>
            <a:ext cx="5118596" cy="3955278"/>
          </a:xfrm>
          <a:prstGeom prst="rect">
            <a:avLst/>
          </a:prstGeom>
        </p:spPr>
      </p:pic>
      <p:pic>
        <p:nvPicPr>
          <p:cNvPr id="23" name="Picture 22"/>
          <p:cNvPicPr>
            <a:picLocks noChangeAspect="1"/>
          </p:cNvPicPr>
          <p:nvPr/>
        </p:nvPicPr>
        <p:blipFill>
          <a:blip r:embed="rId4"/>
          <a:stretch>
            <a:fillRect/>
          </a:stretch>
        </p:blipFill>
        <p:spPr>
          <a:xfrm>
            <a:off x="3566327" y="3279974"/>
            <a:ext cx="3270540" cy="2144288"/>
          </a:xfrm>
          <a:prstGeom prst="rect">
            <a:avLst/>
          </a:prstGeom>
        </p:spPr>
      </p:pic>
      <p:sp>
        <p:nvSpPr>
          <p:cNvPr id="19" name="Rectangle 18"/>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GIS use: Planning &amp; economic development</a:t>
            </a:r>
          </a:p>
        </p:txBody>
      </p:sp>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73404" y="3969742"/>
            <a:ext cx="5062770" cy="2762343"/>
          </a:xfrm>
          <a:prstGeom prst="rect">
            <a:avLst/>
          </a:prstGeom>
        </p:spPr>
      </p:pic>
      <p:sp>
        <p:nvSpPr>
          <p:cNvPr id="10" name="Rectangle 9"/>
          <p:cNvSpPr/>
          <p:nvPr/>
        </p:nvSpPr>
        <p:spPr>
          <a:xfrm>
            <a:off x="227686" y="1124460"/>
            <a:ext cx="5353773" cy="3416320"/>
          </a:xfrm>
          <a:prstGeom prst="rect">
            <a:avLst/>
          </a:prstGeom>
        </p:spPr>
        <p:txBody>
          <a:bodyPr wrap="square">
            <a:spAutoFit/>
          </a:bodyPr>
          <a:lstStyle/>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Urban areas, smart city</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Mobility</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Conservation</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Land use, land cover</a:t>
            </a:r>
          </a:p>
          <a:p>
            <a:pPr marL="342900" indent="-342900">
              <a:buFont typeface="Arial" panose="020B0604020202020204" pitchFamily="34" charset="0"/>
              <a:buChar char="•"/>
            </a:pPr>
            <a:r>
              <a:rPr lang="en-US" sz="2400" b="1" dirty="0">
                <a:latin typeface="Yu Gothic UI" panose="020B0500000000000000" pitchFamily="34" charset="-128"/>
                <a:ea typeface="Yu Gothic UI" panose="020B0500000000000000" pitchFamily="34" charset="-128"/>
                <a:cs typeface="Segoe UI" panose="020B0502040204020203" pitchFamily="34" charset="0"/>
              </a:rPr>
              <a:t>Web-based suitability modelling</a:t>
            </a:r>
          </a:p>
          <a:p>
            <a:pPr marL="342900" indent="-342900">
              <a:buFont typeface="Arial" panose="020B0604020202020204" pitchFamily="34" charset="0"/>
              <a:buChar char="•"/>
            </a:pPr>
            <a:r>
              <a:rPr lang="en-US" sz="2400" b="1" dirty="0">
                <a:latin typeface="Yu Gothic UI" panose="020B0500000000000000" pitchFamily="34" charset="-128"/>
                <a:ea typeface="Yu Gothic UI" panose="020B0500000000000000" pitchFamily="34" charset="-128"/>
                <a:cs typeface="Segoe UI" panose="020B0502040204020203" pitchFamily="34" charset="0"/>
              </a:rPr>
              <a:t>Site selection</a:t>
            </a:r>
          </a:p>
          <a:p>
            <a:pPr marL="342900" indent="-342900">
              <a:buFont typeface="Arial" panose="020B0604020202020204" pitchFamily="34" charset="0"/>
              <a:buChar char="•"/>
            </a:pPr>
            <a:r>
              <a:rPr lang="en-US" sz="2400" b="1" dirty="0">
                <a:latin typeface="Yu Gothic UI" panose="020B0500000000000000" pitchFamily="34" charset="-128"/>
                <a:ea typeface="Yu Gothic UI" panose="020B0500000000000000" pitchFamily="34" charset="-128"/>
                <a:cs typeface="Segoe UI" panose="020B0502040204020203" pitchFamily="34" charset="0"/>
              </a:rPr>
              <a:t>Customer analysis</a:t>
            </a:r>
          </a:p>
          <a:p>
            <a:pPr marL="342900" indent="-342900">
              <a:buFont typeface="Arial" panose="020B0604020202020204" pitchFamily="34" charset="0"/>
              <a:buChar char="•"/>
            </a:pPr>
            <a:r>
              <a:rPr lang="en-US" sz="2400" b="1" dirty="0">
                <a:latin typeface="Yu Gothic UI" panose="020B0500000000000000" pitchFamily="34" charset="-128"/>
                <a:ea typeface="Yu Gothic UI" panose="020B0500000000000000" pitchFamily="34" charset="-128"/>
                <a:cs typeface="Segoe UI" panose="020B0502040204020203" pitchFamily="34" charset="0"/>
              </a:rPr>
              <a:t>Real time data</a:t>
            </a:r>
          </a:p>
          <a:p>
            <a:pPr marL="342900" indent="-342900">
              <a:buFont typeface="Arial" panose="020B0604020202020204" pitchFamily="34" charset="0"/>
              <a:buChar char="•"/>
            </a:pPr>
            <a:r>
              <a:rPr lang="en-US" sz="2400" b="1" dirty="0">
                <a:latin typeface="Yu Gothic UI" panose="020B0500000000000000" pitchFamily="34" charset="-128"/>
                <a:ea typeface="Yu Gothic UI" panose="020B0500000000000000" pitchFamily="34" charset="-128"/>
                <a:cs typeface="Segoe UI" panose="020B0502040204020203" pitchFamily="34" charset="0"/>
              </a:rPr>
              <a:t>. . . </a:t>
            </a:r>
          </a:p>
        </p:txBody>
      </p:sp>
    </p:spTree>
    <p:extLst>
      <p:ext uri="{BB962C8B-B14F-4D97-AF65-F5344CB8AC3E}">
        <p14:creationId xmlns:p14="http://schemas.microsoft.com/office/powerpoint/2010/main" val="1371419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33308" y="0"/>
            <a:ext cx="4658692" cy="428206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360" y="3081509"/>
            <a:ext cx="6245171" cy="3776491"/>
          </a:xfrm>
          <a:prstGeom prst="rect">
            <a:avLst/>
          </a:prstGeom>
        </p:spPr>
      </p:pic>
      <p:sp>
        <p:nvSpPr>
          <p:cNvPr id="6" name="Rectangle 5"/>
          <p:cNvSpPr/>
          <p:nvPr/>
        </p:nvSpPr>
        <p:spPr>
          <a:xfrm>
            <a:off x="7844247" y="3081509"/>
            <a:ext cx="3995004" cy="461665"/>
          </a:xfrm>
          <a:prstGeom prst="rect">
            <a:avLst/>
          </a:prstGeom>
        </p:spPr>
        <p:txBody>
          <a:bodyPr wrap="none">
            <a:spAutoFit/>
          </a:bodyPr>
          <a:lstStyle/>
          <a:p>
            <a:r>
              <a:rPr lang="nb-NO" sz="2400" dirty="0" err="1">
                <a:latin typeface="Yu Gothic UI" panose="020B0500000000000000" pitchFamily="34" charset="-128"/>
                <a:ea typeface="Yu Gothic UI" panose="020B0500000000000000" pitchFamily="34" charset="-128"/>
              </a:rPr>
              <a:t>Landslide</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susceptibility</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map</a:t>
            </a:r>
            <a:endParaRPr lang="nb-NO" sz="2400" dirty="0">
              <a:latin typeface="Yu Gothic UI" panose="020B0500000000000000" pitchFamily="34" charset="-128"/>
              <a:ea typeface="Yu Gothic UI" panose="020B0500000000000000" pitchFamily="34" charset="-128"/>
            </a:endParaRPr>
          </a:p>
        </p:txBody>
      </p:sp>
      <p:sp>
        <p:nvSpPr>
          <p:cNvPr id="9" name="Rectangle 8"/>
          <p:cNvSpPr/>
          <p:nvPr/>
        </p:nvSpPr>
        <p:spPr>
          <a:xfrm>
            <a:off x="369449" y="1087073"/>
            <a:ext cx="3858989" cy="1569660"/>
          </a:xfrm>
          <a:prstGeom prst="rect">
            <a:avLst/>
          </a:prstGeom>
        </p:spPr>
        <p:txBody>
          <a:bodyPr wrap="square">
            <a:spAutoFit/>
          </a:bodyPr>
          <a:lstStyle/>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Monitoring</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Damage assessment</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Modelling</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Real time tracking </a:t>
            </a:r>
            <a:endParaRPr lang="nb-NO" sz="2400" dirty="0"/>
          </a:p>
        </p:txBody>
      </p:sp>
      <p:sp>
        <p:nvSpPr>
          <p:cNvPr id="12" name="Rectangle 11"/>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GIS use: Natural hazard</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66" y="2784269"/>
            <a:ext cx="5300746" cy="4096031"/>
          </a:xfrm>
          <a:prstGeom prst="rect">
            <a:avLst/>
          </a:prstGeom>
        </p:spPr>
      </p:pic>
      <p:sp>
        <p:nvSpPr>
          <p:cNvPr id="19" name="Rectangle 18"/>
          <p:cNvSpPr/>
          <p:nvPr/>
        </p:nvSpPr>
        <p:spPr>
          <a:xfrm>
            <a:off x="4228438" y="1097705"/>
            <a:ext cx="6271629" cy="1938992"/>
          </a:xfrm>
          <a:prstGeom prst="rect">
            <a:avLst/>
          </a:prstGeom>
        </p:spPr>
        <p:txBody>
          <a:bodyPr wrap="square">
            <a:spAutoFit/>
          </a:bodyPr>
          <a:lstStyle/>
          <a:p>
            <a:r>
              <a:rPr lang="en-GB" sz="2400" b="1" u="sng" dirty="0">
                <a:latin typeface="Yu Gothic UI" panose="020B0500000000000000" pitchFamily="34" charset="-128"/>
                <a:ea typeface="Yu Gothic UI" panose="020B0500000000000000" pitchFamily="34" charset="-128"/>
                <a:cs typeface="Segoe UI" panose="020B0502040204020203" pitchFamily="34" charset="0"/>
              </a:rPr>
              <a:t>Phenomena:</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Hurricane</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Earthquake</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Landslides, slope stability assessment</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Tsunami</a:t>
            </a:r>
          </a:p>
        </p:txBody>
      </p:sp>
    </p:spTree>
    <p:extLst>
      <p:ext uri="{BB962C8B-B14F-4D97-AF65-F5344CB8AC3E}">
        <p14:creationId xmlns:p14="http://schemas.microsoft.com/office/powerpoint/2010/main" val="260290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7301" b="34258"/>
          <a:stretch/>
        </p:blipFill>
        <p:spPr>
          <a:xfrm>
            <a:off x="227688" y="1608300"/>
            <a:ext cx="7913778" cy="2293702"/>
          </a:xfrm>
          <a:prstGeom prst="rect">
            <a:avLst/>
          </a:prstGeom>
        </p:spPr>
      </p:pic>
      <p:sp>
        <p:nvSpPr>
          <p:cNvPr id="18" name="Rectangle 17"/>
          <p:cNvSpPr/>
          <p:nvPr/>
        </p:nvSpPr>
        <p:spPr>
          <a:xfrm>
            <a:off x="103254" y="3902002"/>
            <a:ext cx="5170875" cy="2308324"/>
          </a:xfrm>
          <a:prstGeom prst="rect">
            <a:avLst/>
          </a:prstGeom>
        </p:spPr>
        <p:txBody>
          <a:bodyPr wrap="square">
            <a:spAutoFit/>
          </a:bodyPr>
          <a:lstStyle/>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Electricity network, power line</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Water distribution</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Agriculture</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Property</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Crime analysis </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 . . </a:t>
            </a:r>
          </a:p>
        </p:txBody>
      </p:sp>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134970" y="4406395"/>
            <a:ext cx="4841888" cy="168011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206460" y="2248841"/>
            <a:ext cx="4970672" cy="3971925"/>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r="13313"/>
          <a:stretch/>
        </p:blipFill>
        <p:spPr>
          <a:xfrm>
            <a:off x="5274129" y="1087073"/>
            <a:ext cx="6758037" cy="2997611"/>
          </a:xfrm>
          <a:prstGeom prst="rect">
            <a:avLst/>
          </a:prstGeom>
        </p:spPr>
      </p:pic>
      <p:sp>
        <p:nvSpPr>
          <p:cNvPr id="16" name="Rectangle 15"/>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GIS use: Managing Utilities network, Infrastructure</a:t>
            </a:r>
          </a:p>
        </p:txBody>
      </p:sp>
    </p:spTree>
    <p:extLst>
      <p:ext uri="{BB962C8B-B14F-4D97-AF65-F5344CB8AC3E}">
        <p14:creationId xmlns:p14="http://schemas.microsoft.com/office/powerpoint/2010/main" val="347822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290" y="2870103"/>
            <a:ext cx="7056555" cy="3418487"/>
          </a:xfrm>
          <a:prstGeom prst="rect">
            <a:avLst/>
          </a:prstGeom>
        </p:spPr>
      </p:pic>
      <p:sp>
        <p:nvSpPr>
          <p:cNvPr id="19" name="Rectangle 18"/>
          <p:cNvSpPr/>
          <p:nvPr/>
        </p:nvSpPr>
        <p:spPr>
          <a:xfrm>
            <a:off x="562547" y="1249521"/>
            <a:ext cx="4636159" cy="1569660"/>
          </a:xfrm>
          <a:prstGeom prst="rect">
            <a:avLst/>
          </a:prstGeom>
        </p:spPr>
        <p:txBody>
          <a:bodyPr wrap="square">
            <a:spAutoFit/>
          </a:bodyPr>
          <a:lstStyle/>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Epidemiology</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Air pollution monitoring</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Contamination</a:t>
            </a:r>
          </a:p>
          <a:p>
            <a:pPr marL="342900" indent="-34290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 . . </a:t>
            </a: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198706" y="1249521"/>
            <a:ext cx="6800196" cy="4080013"/>
          </a:xfrm>
          <a:prstGeom prst="rect">
            <a:avLst/>
          </a:prstGeom>
        </p:spPr>
      </p:pic>
      <p:sp>
        <p:nvSpPr>
          <p:cNvPr id="9" name="Rectangle 8"/>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GIS use: Human health &amp; Environment</a:t>
            </a:r>
          </a:p>
        </p:txBody>
      </p:sp>
    </p:spTree>
    <p:extLst>
      <p:ext uri="{BB962C8B-B14F-4D97-AF65-F5344CB8AC3E}">
        <p14:creationId xmlns:p14="http://schemas.microsoft.com/office/powerpoint/2010/main" val="1739138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t="94" b="38147"/>
          <a:stretch/>
        </p:blipFill>
        <p:spPr>
          <a:xfrm>
            <a:off x="0" y="-1505"/>
            <a:ext cx="12192000" cy="5655099"/>
          </a:xfrm>
          <a:prstGeom prst="rect">
            <a:avLst/>
          </a:prstGeom>
        </p:spPr>
      </p:pic>
      <p:sp>
        <p:nvSpPr>
          <p:cNvPr id="4" name="Rectangle 2"/>
          <p:cNvSpPr>
            <a:spLocks noGrp="1" noChangeArrowheads="1"/>
          </p:cNvSpPr>
          <p:nvPr>
            <p:ph type="ctrTitle"/>
          </p:nvPr>
        </p:nvSpPr>
        <p:spPr>
          <a:xfrm>
            <a:off x="4457700" y="2664119"/>
            <a:ext cx="7734301" cy="2573125"/>
          </a:xfrm>
          <a:solidFill>
            <a:schemeClr val="bg1">
              <a:alpha val="52000"/>
            </a:schemeClr>
          </a:solidFill>
        </p:spPr>
        <p:txBody>
          <a:bodyPr>
            <a:normAutofit/>
          </a:bodyPr>
          <a:lstStyle/>
          <a:p>
            <a:pPr algn="l"/>
            <a:r>
              <a:rPr lang="en-US" altLang="nb-NO" sz="5800" dirty="0">
                <a:latin typeface="Yu Gothic UI" panose="020B0500000000000000" pitchFamily="34" charset="-128"/>
                <a:ea typeface="Yu Gothic UI" panose="020B0500000000000000" pitchFamily="34" charset="-128"/>
                <a:cs typeface="Segoe UI" panose="020B0502040204020203" pitchFamily="34" charset="0"/>
              </a:rPr>
              <a:t>Spatial Analysis </a:t>
            </a:r>
            <a:br>
              <a:rPr lang="en-US" altLang="nb-NO" sz="5800" dirty="0">
                <a:latin typeface="Yu Gothic UI" panose="020B0500000000000000" pitchFamily="34" charset="-128"/>
                <a:ea typeface="Yu Gothic UI" panose="020B0500000000000000" pitchFamily="34" charset="-128"/>
                <a:cs typeface="Segoe UI" panose="020B0502040204020203" pitchFamily="34" charset="0"/>
              </a:rPr>
            </a:br>
            <a:r>
              <a:rPr lang="en-US" altLang="nb-NO" sz="5800" dirty="0">
                <a:latin typeface="Yu Gothic UI" panose="020B0500000000000000" pitchFamily="34" charset="-128"/>
                <a:ea typeface="Yu Gothic UI" panose="020B0500000000000000" pitchFamily="34" charset="-128"/>
                <a:cs typeface="Segoe UI" panose="020B0502040204020203" pitchFamily="34" charset="0"/>
              </a:rPr>
              <a:t>Data structure </a:t>
            </a:r>
            <a:br>
              <a:rPr lang="en-US" altLang="nb-NO" sz="5800" dirty="0">
                <a:latin typeface="Yu Gothic UI" panose="020B0500000000000000" pitchFamily="34" charset="-128"/>
                <a:ea typeface="Yu Gothic UI" panose="020B0500000000000000" pitchFamily="34" charset="-128"/>
                <a:cs typeface="Segoe UI" panose="020B0502040204020203" pitchFamily="34" charset="0"/>
              </a:rPr>
            </a:br>
            <a:r>
              <a:rPr lang="en-US" altLang="nb-NO" sz="5800" dirty="0">
                <a:latin typeface="Yu Gothic UI" panose="020B0500000000000000" pitchFamily="34" charset="-128"/>
                <a:ea typeface="Yu Gothic UI" panose="020B0500000000000000" pitchFamily="34" charset="-128"/>
                <a:cs typeface="Segoe UI" panose="020B0502040204020203" pitchFamily="34" charset="0"/>
              </a:rPr>
              <a:t>Topology</a:t>
            </a:r>
            <a:endParaRPr lang="nb-NO" altLang="nb-NO" sz="3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5" name="Rectangle 3"/>
          <p:cNvSpPr>
            <a:spLocks noGrp="1" noChangeArrowheads="1"/>
          </p:cNvSpPr>
          <p:nvPr>
            <p:ph type="subTitle" idx="1"/>
          </p:nvPr>
        </p:nvSpPr>
        <p:spPr>
          <a:xfrm>
            <a:off x="390525" y="2664119"/>
            <a:ext cx="4067173" cy="2573125"/>
          </a:xfrm>
          <a:solidFill>
            <a:schemeClr val="bg1">
              <a:alpha val="71000"/>
            </a:schemeClr>
          </a:solidFill>
        </p:spPr>
        <p:txBody>
          <a:bodyPr>
            <a:noAutofit/>
          </a:bodyPr>
          <a:lstStyle/>
          <a:p>
            <a:pPr algn="l">
              <a:lnSpc>
                <a:spcPct val="100000"/>
              </a:lnSpc>
            </a:pPr>
            <a:r>
              <a:rPr lang="nb-NO" altLang="nb-NO" sz="1800" dirty="0">
                <a:latin typeface="Yu Gothic UI" panose="020B0500000000000000" pitchFamily="34" charset="-128"/>
                <a:ea typeface="Yu Gothic UI" panose="020B0500000000000000" pitchFamily="34" charset="-128"/>
                <a:cs typeface="Segoe UI" panose="020B0502040204020203" pitchFamily="34" charset="0"/>
              </a:rPr>
              <a:t>GEO3460 – Geografiske informasjonssystemer (GIS) og geografisk datainnsamling – vår 2025</a:t>
            </a:r>
          </a:p>
          <a:p>
            <a:pPr algn="l">
              <a:lnSpc>
                <a:spcPct val="100000"/>
              </a:lnSpc>
            </a:pPr>
            <a:endParaRPr lang="nb-NO" altLang="nb-NO" sz="1800" dirty="0">
              <a:latin typeface="Yu Gothic UI" panose="020B0500000000000000" pitchFamily="34" charset="-128"/>
              <a:ea typeface="Yu Gothic UI" panose="020B0500000000000000" pitchFamily="34" charset="-128"/>
              <a:cs typeface="Segoe UI" panose="020B0502040204020203" pitchFamily="34" charset="0"/>
            </a:endParaRPr>
          </a:p>
          <a:p>
            <a:pPr algn="l">
              <a:lnSpc>
                <a:spcPct val="100000"/>
              </a:lnSpc>
            </a:pP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GEO3460 - Geographical Information Systems (GIS) and Geographical Data Acquisition - spring 2025</a:t>
            </a:r>
          </a:p>
        </p:txBody>
      </p:sp>
      <p:sp>
        <p:nvSpPr>
          <p:cNvPr id="7" name="Rectangle 6"/>
          <p:cNvSpPr/>
          <p:nvPr/>
        </p:nvSpPr>
        <p:spPr>
          <a:xfrm>
            <a:off x="5291565" y="5293483"/>
            <a:ext cx="3542958" cy="369332"/>
          </a:xfrm>
          <a:prstGeom prst="rect">
            <a:avLst/>
          </a:prstGeom>
        </p:spPr>
        <p:txBody>
          <a:bodyPr wrap="none">
            <a:spAutoFit/>
          </a:bodyPr>
          <a:lstStyle/>
          <a:p>
            <a:pPr algn="ctr"/>
            <a:r>
              <a:rPr lang="en-US" altLang="nb-NO" dirty="0">
                <a:latin typeface="Yu Gothic UI" panose="020B0500000000000000" pitchFamily="34" charset="-128"/>
                <a:ea typeface="Yu Gothic UI" panose="020B0500000000000000" pitchFamily="34" charset="-128"/>
                <a:cs typeface="Segoe UI" panose="020B0502040204020203" pitchFamily="34" charset="0"/>
              </a:rPr>
              <a:t>Luc Girod (luc.girod@geo.uio.no)</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1" y="5636427"/>
            <a:ext cx="12192001" cy="12044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cxnSp>
        <p:nvCxnSpPr>
          <p:cNvPr id="8" name="Straight Connector 7"/>
          <p:cNvCxnSpPr/>
          <p:nvPr/>
        </p:nvCxnSpPr>
        <p:spPr>
          <a:xfrm>
            <a:off x="0" y="5645010"/>
            <a:ext cx="12192000" cy="0"/>
          </a:xfrm>
          <a:prstGeom prst="line">
            <a:avLst/>
          </a:prstGeom>
          <a:ln w="25400">
            <a:solidFill>
              <a:srgbClr val="0398F4"/>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28CC6D-20D7-4473-9A1E-9C811E664600}"/>
              </a:ext>
            </a:extLst>
          </p:cNvPr>
          <p:cNvSpPr/>
          <p:nvPr/>
        </p:nvSpPr>
        <p:spPr>
          <a:xfrm>
            <a:off x="280519" y="6380509"/>
            <a:ext cx="6086923" cy="369332"/>
          </a:xfrm>
          <a:prstGeom prst="rect">
            <a:avLst/>
          </a:prstGeom>
        </p:spPr>
        <p:txBody>
          <a:bodyPr wrap="none">
            <a:spAutoFit/>
          </a:bodyPr>
          <a:lstStyle/>
          <a:p>
            <a:pPr algn="ctr"/>
            <a:r>
              <a:rPr lang="en-US" altLang="nb-NO" dirty="0">
                <a:latin typeface="Yu Gothic UI" panose="020B0500000000000000" pitchFamily="34" charset="-128"/>
                <a:ea typeface="Yu Gothic UI" panose="020B0500000000000000" pitchFamily="34" charset="-128"/>
                <a:cs typeface="Segoe UI" panose="020B0502040204020203" pitchFamily="34" charset="0"/>
              </a:rPr>
              <a:t>Based on the lectures by Livia Piermattei and Martin Lund </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884456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52404" y="2177046"/>
            <a:ext cx="2990813" cy="3494272"/>
          </a:xfrm>
          <a:prstGeom prst="roundRect">
            <a:avLst>
              <a:gd name="adj" fmla="val 8239"/>
            </a:avLst>
          </a:prstGeom>
          <a:solidFill>
            <a:schemeClr val="bg2">
              <a:lumMod val="75000"/>
              <a:alpha val="51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4" name="Rounded Rectangle 13"/>
          <p:cNvSpPr/>
          <p:nvPr/>
        </p:nvSpPr>
        <p:spPr>
          <a:xfrm>
            <a:off x="9014690" y="2183032"/>
            <a:ext cx="2883186" cy="3484121"/>
          </a:xfrm>
          <a:prstGeom prst="roundRect">
            <a:avLst>
              <a:gd name="adj" fmla="val 9566"/>
            </a:avLst>
          </a:prstGeom>
          <a:solidFill>
            <a:schemeClr val="bg2">
              <a:lumMod val="75000"/>
              <a:alpha val="51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5" name="Rectangle 14"/>
          <p:cNvSpPr/>
          <p:nvPr/>
        </p:nvSpPr>
        <p:spPr>
          <a:xfrm>
            <a:off x="9274749" y="2318202"/>
            <a:ext cx="2623127" cy="1508105"/>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File </a:t>
            </a:r>
          </a:p>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format </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9" name="Oval 18"/>
          <p:cNvSpPr/>
          <p:nvPr/>
        </p:nvSpPr>
        <p:spPr>
          <a:xfrm>
            <a:off x="11339280" y="1862389"/>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1" name="Rectangle 20"/>
          <p:cNvSpPr/>
          <p:nvPr/>
        </p:nvSpPr>
        <p:spPr>
          <a:xfrm>
            <a:off x="11500023" y="1850047"/>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p>
        </p:txBody>
      </p:sp>
      <p:sp>
        <p:nvSpPr>
          <p:cNvPr id="10" name="Rectangle 9"/>
          <p:cNvSpPr/>
          <p:nvPr/>
        </p:nvSpPr>
        <p:spPr>
          <a:xfrm>
            <a:off x="369453" y="2318202"/>
            <a:ext cx="3012495" cy="3108543"/>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GIS</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Spatial-temporal</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What is a GIS</a:t>
            </a:r>
          </a:p>
          <a:p>
            <a:pPr marL="457200" indent="-457200">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GIS applications</a:t>
            </a:r>
          </a:p>
        </p:txBody>
      </p:sp>
      <p:sp>
        <p:nvSpPr>
          <p:cNvPr id="22" name="Oval 21"/>
          <p:cNvSpPr/>
          <p:nvPr/>
        </p:nvSpPr>
        <p:spPr>
          <a:xfrm>
            <a:off x="2718638" y="1868092"/>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7" name="Rectangle 16"/>
          <p:cNvSpPr/>
          <p:nvPr/>
        </p:nvSpPr>
        <p:spPr>
          <a:xfrm>
            <a:off x="2865461" y="1855283"/>
            <a:ext cx="516488" cy="830997"/>
          </a:xfrm>
          <a:prstGeom prst="rect">
            <a:avLst/>
          </a:prstGeom>
        </p:spPr>
        <p:txBody>
          <a:bodyPr wrap="squar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3" name="Rounded Rectangle 22"/>
          <p:cNvSpPr/>
          <p:nvPr/>
        </p:nvSpPr>
        <p:spPr>
          <a:xfrm>
            <a:off x="3712670" y="2177046"/>
            <a:ext cx="5007895"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4" name="Rectangle 23"/>
          <p:cNvSpPr/>
          <p:nvPr/>
        </p:nvSpPr>
        <p:spPr>
          <a:xfrm>
            <a:off x="3751401" y="2318202"/>
            <a:ext cx="5116226" cy="3231654"/>
          </a:xfrm>
          <a:prstGeom prst="rect">
            <a:avLst/>
          </a:prstGeom>
          <a:noFill/>
          <a:ln>
            <a:noFill/>
          </a:ln>
        </p:spPr>
        <p:txBody>
          <a:bodyPr wrap="square">
            <a:spAutoFit/>
          </a:bodyPr>
          <a:lstStyle/>
          <a:p>
            <a:pPr lvl="0"/>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Digital representation </a:t>
            </a:r>
          </a:p>
          <a:p>
            <a:pPr lvl="0"/>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of spatial data</a:t>
            </a:r>
          </a:p>
          <a:p>
            <a:pPr lvl="0"/>
            <a:endPar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lvl="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Geographic data</a:t>
            </a:r>
          </a:p>
          <a:p>
            <a:pPr marL="457200" lvl="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Continuous vs discrete data</a:t>
            </a:r>
          </a:p>
          <a:p>
            <a:pPr marL="457200" lvl="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Raster, Vector &amp; Topology</a:t>
            </a:r>
          </a:p>
          <a:p>
            <a:pPr marL="457200" lvl="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Attributes</a:t>
            </a:r>
            <a:endParaRPr lang="en-GB" sz="24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5" name="Oval 24"/>
          <p:cNvSpPr/>
          <p:nvPr/>
        </p:nvSpPr>
        <p:spPr>
          <a:xfrm>
            <a:off x="8048972"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6" name="Rectangle 25"/>
          <p:cNvSpPr/>
          <p:nvPr/>
        </p:nvSpPr>
        <p:spPr>
          <a:xfrm>
            <a:off x="8214469"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213416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Basic GIS questions</a:t>
            </a:r>
          </a:p>
        </p:txBody>
      </p:sp>
      <p:sp>
        <p:nvSpPr>
          <p:cNvPr id="9" name="Rectangle 8"/>
          <p:cNvSpPr/>
          <p:nvPr/>
        </p:nvSpPr>
        <p:spPr>
          <a:xfrm>
            <a:off x="4078752" y="1570429"/>
            <a:ext cx="8587765" cy="3939540"/>
          </a:xfrm>
          <a:prstGeom prst="rect">
            <a:avLst/>
          </a:prstGeom>
        </p:spPr>
        <p:txBody>
          <a:bodyPr wrap="square">
            <a:spAutoFit/>
          </a:bodyPr>
          <a:lstStyle/>
          <a:p>
            <a:pPr marL="457200" indent="-457200">
              <a:lnSpc>
                <a:spcPct val="150000"/>
              </a:lnSpc>
              <a:buFont typeface="Courier New" panose="02070309020205020404" pitchFamily="49" charset="0"/>
              <a:buChar char="o"/>
            </a:pPr>
            <a:r>
              <a:rPr lang="en-US" sz="3600" b="1" dirty="0">
                <a:latin typeface="Yu Gothic UI" panose="020B0500000000000000" pitchFamily="34" charset="-128"/>
                <a:ea typeface="Yu Gothic UI" panose="020B0500000000000000" pitchFamily="34" charset="-128"/>
                <a:cs typeface="Segoe UI" panose="020B0502040204020203" pitchFamily="34" charset="0"/>
              </a:rPr>
              <a:t>What</a:t>
            </a:r>
            <a:r>
              <a:rPr lang="en-US" sz="3600" dirty="0">
                <a:latin typeface="Yu Gothic UI" panose="020B0500000000000000" pitchFamily="34" charset="-128"/>
                <a:ea typeface="Yu Gothic UI" panose="020B0500000000000000" pitchFamily="34" charset="-128"/>
                <a:cs typeface="Segoe UI" panose="020B0502040204020203" pitchFamily="34" charset="0"/>
              </a:rPr>
              <a:t> is it?</a:t>
            </a:r>
          </a:p>
          <a:p>
            <a:pPr marL="914400" lvl="1" indent="-457200">
              <a:lnSpc>
                <a:spcPct val="150000"/>
              </a:lnSpc>
              <a:buFont typeface="Courier New" panose="02070309020205020404" pitchFamily="49" charset="0"/>
              <a:buChar char="o"/>
            </a:pPr>
            <a:r>
              <a:rPr lang="en-US" sz="3200" dirty="0">
                <a:latin typeface="Yu Gothic UI" panose="020B0500000000000000" pitchFamily="34" charset="-128"/>
                <a:ea typeface="Yu Gothic UI" panose="020B0500000000000000" pitchFamily="34" charset="-128"/>
                <a:cs typeface="Segoe UI" panose="020B0502040204020203" pitchFamily="34" charset="0"/>
              </a:rPr>
              <a:t>What is its </a:t>
            </a:r>
            <a:r>
              <a:rPr lang="en-US" sz="3200" b="1" dirty="0">
                <a:latin typeface="Yu Gothic UI" panose="020B0500000000000000" pitchFamily="34" charset="-128"/>
                <a:ea typeface="Yu Gothic UI" panose="020B0500000000000000" pitchFamily="34" charset="-128"/>
                <a:cs typeface="Segoe UI" panose="020B0502040204020203" pitchFamily="34" charset="0"/>
              </a:rPr>
              <a:t>relation</a:t>
            </a:r>
            <a:r>
              <a:rPr lang="en-US" sz="3200" dirty="0">
                <a:latin typeface="Yu Gothic UI" panose="020B0500000000000000" pitchFamily="34" charset="-128"/>
                <a:ea typeface="Yu Gothic UI" panose="020B0500000000000000" pitchFamily="34" charset="-128"/>
                <a:cs typeface="Segoe UI" panose="020B0502040204020203" pitchFamily="34" charset="0"/>
              </a:rPr>
              <a:t> to other </a:t>
            </a:r>
            <a:r>
              <a:rPr lang="en-US" sz="3200" b="1" dirty="0">
                <a:latin typeface="Yu Gothic UI" panose="020B0500000000000000" pitchFamily="34" charset="-128"/>
                <a:ea typeface="Yu Gothic UI" panose="020B0500000000000000" pitchFamily="34" charset="-128"/>
                <a:cs typeface="Segoe UI" panose="020B0502040204020203" pitchFamily="34" charset="0"/>
              </a:rPr>
              <a:t>entities</a:t>
            </a:r>
            <a:r>
              <a:rPr lang="en-US" sz="3200" dirty="0">
                <a:latin typeface="Yu Gothic UI" panose="020B0500000000000000" pitchFamily="34" charset="-128"/>
                <a:ea typeface="Yu Gothic UI" panose="020B0500000000000000" pitchFamily="34" charset="-128"/>
                <a:cs typeface="Segoe UI" panose="020B0502040204020203" pitchFamily="34" charset="0"/>
              </a:rPr>
              <a:t>?</a:t>
            </a:r>
          </a:p>
          <a:p>
            <a:pPr marL="457200" indent="-457200">
              <a:lnSpc>
                <a:spcPct val="150000"/>
              </a:lnSpc>
              <a:buFont typeface="Courier New" panose="02070309020205020404" pitchFamily="49" charset="0"/>
              <a:buChar char="o"/>
            </a:pPr>
            <a:r>
              <a:rPr lang="en-US" sz="3600" b="1" dirty="0">
                <a:latin typeface="Yu Gothic UI" panose="020B0500000000000000" pitchFamily="34" charset="-128"/>
                <a:ea typeface="Yu Gothic UI" panose="020B0500000000000000" pitchFamily="34" charset="-128"/>
                <a:cs typeface="Segoe UI" panose="020B0502040204020203" pitchFamily="34" charset="0"/>
              </a:rPr>
              <a:t>Where</a:t>
            </a:r>
            <a:r>
              <a:rPr lang="en-US" sz="3600" dirty="0">
                <a:latin typeface="Yu Gothic UI" panose="020B0500000000000000" pitchFamily="34" charset="-128"/>
                <a:ea typeface="Yu Gothic UI" panose="020B0500000000000000" pitchFamily="34" charset="-128"/>
                <a:cs typeface="Segoe UI" panose="020B0502040204020203" pitchFamily="34" charset="0"/>
              </a:rPr>
              <a:t> is it?</a:t>
            </a:r>
          </a:p>
          <a:p>
            <a:pPr marL="457200" indent="-457200">
              <a:buFont typeface="Courier New" panose="02070309020205020404" pitchFamily="49" charset="0"/>
              <a:buChar char="o"/>
            </a:pPr>
            <a:endParaRPr lang="en-US" sz="1600" dirty="0">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Courier New" panose="02070309020205020404" pitchFamily="49" charset="0"/>
              <a:buChar char="o"/>
            </a:pPr>
            <a:r>
              <a:rPr lang="en-US" sz="3600" b="1" dirty="0">
                <a:latin typeface="Yu Gothic UI" panose="020B0500000000000000" pitchFamily="34" charset="-128"/>
                <a:ea typeface="Yu Gothic UI" panose="020B0500000000000000" pitchFamily="34" charset="-128"/>
                <a:cs typeface="Segoe UI" panose="020B0502040204020203" pitchFamily="34" charset="0"/>
              </a:rPr>
              <a:t>When</a:t>
            </a:r>
            <a:r>
              <a:rPr lang="en-US" sz="3600" dirty="0">
                <a:latin typeface="Yu Gothic UI" panose="020B0500000000000000" pitchFamily="34" charset="-128"/>
                <a:ea typeface="Yu Gothic UI" panose="020B0500000000000000" pitchFamily="34" charset="-128"/>
                <a:cs typeface="Segoe UI" panose="020B0502040204020203" pitchFamily="34" charset="0"/>
              </a:rPr>
              <a:t> is it?</a:t>
            </a:r>
          </a:p>
          <a:p>
            <a:pPr marL="457200" indent="-457200">
              <a:buFont typeface="Courier New" panose="02070309020205020404" pitchFamily="49" charset="0"/>
              <a:buChar char="o"/>
            </a:pPr>
            <a:endParaRPr lang="en-US" sz="36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7" name="Rectangle 16"/>
          <p:cNvSpPr/>
          <p:nvPr/>
        </p:nvSpPr>
        <p:spPr>
          <a:xfrm>
            <a:off x="494355" y="1148326"/>
            <a:ext cx="3519377" cy="51567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0000" y="3959705"/>
            <a:ext cx="2768666" cy="2333861"/>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0000" y="1265289"/>
            <a:ext cx="2667370" cy="2456111"/>
          </a:xfrm>
          <a:prstGeom prst="rect">
            <a:avLst/>
          </a:prstGeom>
        </p:spPr>
      </p:pic>
      <p:sp>
        <p:nvSpPr>
          <p:cNvPr id="20" name="Rectangle 19"/>
          <p:cNvSpPr/>
          <p:nvPr/>
        </p:nvSpPr>
        <p:spPr>
          <a:xfrm>
            <a:off x="2542604" y="1148326"/>
            <a:ext cx="14285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Real World</a:t>
            </a:r>
          </a:p>
        </p:txBody>
      </p:sp>
      <p:sp>
        <p:nvSpPr>
          <p:cNvPr id="21" name="Rectangle 20"/>
          <p:cNvSpPr/>
          <p:nvPr/>
        </p:nvSpPr>
        <p:spPr>
          <a:xfrm>
            <a:off x="1582557" y="3549410"/>
            <a:ext cx="24961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Digital Environment </a:t>
            </a:r>
          </a:p>
        </p:txBody>
      </p:sp>
      <p:sp>
        <p:nvSpPr>
          <p:cNvPr id="22" name="Curved Right Arrow 21"/>
          <p:cNvSpPr/>
          <p:nvPr/>
        </p:nvSpPr>
        <p:spPr>
          <a:xfrm>
            <a:off x="637251" y="2863091"/>
            <a:ext cx="648177" cy="1499191"/>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839693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Basic GIS questions</a:t>
            </a:r>
          </a:p>
        </p:txBody>
      </p:sp>
      <p:sp>
        <p:nvSpPr>
          <p:cNvPr id="17" name="Rectangle 16"/>
          <p:cNvSpPr/>
          <p:nvPr/>
        </p:nvSpPr>
        <p:spPr>
          <a:xfrm>
            <a:off x="494355" y="1148326"/>
            <a:ext cx="3519377" cy="51567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0000" y="3959705"/>
            <a:ext cx="2768666" cy="2333861"/>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0000" y="1265289"/>
            <a:ext cx="2667370" cy="2456111"/>
          </a:xfrm>
          <a:prstGeom prst="rect">
            <a:avLst/>
          </a:prstGeom>
        </p:spPr>
      </p:pic>
      <p:sp>
        <p:nvSpPr>
          <p:cNvPr id="20" name="Rectangle 19"/>
          <p:cNvSpPr/>
          <p:nvPr/>
        </p:nvSpPr>
        <p:spPr>
          <a:xfrm>
            <a:off x="2542604" y="1148326"/>
            <a:ext cx="14285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Real World</a:t>
            </a:r>
          </a:p>
        </p:txBody>
      </p:sp>
      <p:sp>
        <p:nvSpPr>
          <p:cNvPr id="21" name="Rectangle 20"/>
          <p:cNvSpPr/>
          <p:nvPr/>
        </p:nvSpPr>
        <p:spPr>
          <a:xfrm>
            <a:off x="1582557" y="3549410"/>
            <a:ext cx="24961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Digital Environment </a:t>
            </a:r>
          </a:p>
        </p:txBody>
      </p:sp>
      <p:sp>
        <p:nvSpPr>
          <p:cNvPr id="22" name="Curved Right Arrow 21"/>
          <p:cNvSpPr/>
          <p:nvPr/>
        </p:nvSpPr>
        <p:spPr>
          <a:xfrm>
            <a:off x="637251" y="2863091"/>
            <a:ext cx="648177" cy="1499191"/>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 name="Rectangle 1"/>
          <p:cNvSpPr/>
          <p:nvPr/>
        </p:nvSpPr>
        <p:spPr>
          <a:xfrm>
            <a:off x="4045353" y="1087073"/>
            <a:ext cx="8193559" cy="5139869"/>
          </a:xfrm>
          <a:prstGeom prst="rect">
            <a:avLst/>
          </a:prstGeom>
        </p:spPr>
        <p:txBody>
          <a:bodyPr wrap="square">
            <a:spAutoFit/>
          </a:bodyPr>
          <a:lstStyle/>
          <a:p>
            <a:r>
              <a:rPr lang="en-US" sz="2800" dirty="0">
                <a:latin typeface="Yu Gothic UI" panose="020B0500000000000000" pitchFamily="34" charset="-128"/>
                <a:ea typeface="Yu Gothic UI" panose="020B0500000000000000" pitchFamily="34" charset="-128"/>
                <a:cs typeface="Segoe UI" panose="020B0502040204020203" pitchFamily="34" charset="0"/>
              </a:rPr>
              <a:t>Each geographical object has 3 basic components:</a:t>
            </a:r>
          </a:p>
          <a:p>
            <a:pPr marL="457200" indent="-457200">
              <a:buFont typeface="Arial" panose="020B0604020202020204" pitchFamily="34" charset="0"/>
              <a:buChar char="•"/>
            </a:pPr>
            <a:r>
              <a:rPr lang="en-US" sz="2800" b="1" dirty="0">
                <a:latin typeface="Yu Gothic UI" panose="020B0500000000000000" pitchFamily="34" charset="-128"/>
                <a:ea typeface="Yu Gothic UI" panose="020B0500000000000000" pitchFamily="34" charset="-128"/>
                <a:cs typeface="Segoe UI" panose="020B0502040204020203" pitchFamily="34" charset="0"/>
              </a:rPr>
              <a:t>What? </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Phenomena (with attribute) </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Measured values</a:t>
            </a:r>
          </a:p>
          <a:p>
            <a:pPr marL="1371600" lvl="2"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Quantitative (value with rank), ex. height</a:t>
            </a:r>
          </a:p>
          <a:p>
            <a:pPr marL="1371600" lvl="2"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Qualitative (characteristic, class), ex. land use</a:t>
            </a:r>
          </a:p>
          <a:p>
            <a:pPr marL="457200" indent="-457200">
              <a:buFont typeface="Arial" panose="020B0604020202020204" pitchFamily="34" charset="0"/>
              <a:buChar char="•"/>
            </a:pPr>
            <a:r>
              <a:rPr lang="en-US" sz="2800" b="1" dirty="0">
                <a:latin typeface="Yu Gothic UI" panose="020B0500000000000000" pitchFamily="34" charset="-128"/>
                <a:ea typeface="Yu Gothic UI" panose="020B0500000000000000" pitchFamily="34" charset="-128"/>
                <a:cs typeface="Segoe UI" panose="020B0502040204020203" pitchFamily="34" charset="0"/>
              </a:rPr>
              <a:t>Where?</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Coordinates (2D, 3D), projection, coordinate system</a:t>
            </a:r>
          </a:p>
          <a:p>
            <a:pPr marL="450850" lvl="2" indent="-450850">
              <a:buFont typeface="Courier New" panose="02070309020205020404" pitchFamily="49" charset="0"/>
              <a:buChar char="o"/>
            </a:pPr>
            <a:r>
              <a:rPr lang="en-US" sz="2800" b="1" dirty="0">
                <a:latin typeface="Yu Gothic UI" panose="020B0500000000000000" pitchFamily="34" charset="-128"/>
                <a:ea typeface="Yu Gothic UI" panose="020B0500000000000000" pitchFamily="34" charset="-128"/>
                <a:cs typeface="Segoe UI" panose="020B0502040204020203" pitchFamily="34" charset="0"/>
              </a:rPr>
              <a:t>When? (Time) </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Snapshot (e.g. topographic map)</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Time object (e.g. glacier front in different time periods)</a:t>
            </a:r>
          </a:p>
          <a:p>
            <a:pPr marL="914400" lvl="1" indent="-457200">
              <a:buFont typeface="Courier New" panose="02070309020205020404" pitchFamily="49" charset="0"/>
              <a:buChar char="o"/>
            </a:pPr>
            <a:r>
              <a:rPr lang="en-US" sz="2400" dirty="0">
                <a:latin typeface="Yu Gothic UI" panose="020B0500000000000000" pitchFamily="34" charset="-128"/>
                <a:ea typeface="Yu Gothic UI" panose="020B0500000000000000" pitchFamily="34" charset="-128"/>
                <a:cs typeface="Segoe UI" panose="020B0502040204020203" pitchFamily="34" charset="0"/>
              </a:rPr>
              <a:t>Cyclic time ("repetitive" phenomena, e.g. season)</a:t>
            </a:r>
          </a:p>
        </p:txBody>
      </p:sp>
    </p:spTree>
    <p:extLst>
      <p:ext uri="{BB962C8B-B14F-4D97-AF65-F5344CB8AC3E}">
        <p14:creationId xmlns:p14="http://schemas.microsoft.com/office/powerpoint/2010/main" val="1766003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4292007" y="1614607"/>
            <a:ext cx="6840279" cy="1938992"/>
          </a:xfrm>
          <a:prstGeom prst="rect">
            <a:avLst/>
          </a:prstGeom>
        </p:spPr>
        <p:txBody>
          <a:bodyPr wrap="square">
            <a:spAutoFit/>
          </a:bodyPr>
          <a:lstStyle/>
          <a:p>
            <a:pPr>
              <a:defRPr/>
            </a:pPr>
            <a:r>
              <a:rPr lang="en-GB" sz="4000" b="1" dirty="0">
                <a:latin typeface="Yu Gothic UI" panose="020B0500000000000000" pitchFamily="34" charset="-128"/>
                <a:ea typeface="Yu Gothic UI" panose="020B0500000000000000" pitchFamily="34" charset="-128"/>
              </a:rPr>
              <a:t>How do we represent the real world and geographical phenomena?  </a:t>
            </a:r>
          </a:p>
        </p:txBody>
      </p:sp>
      <p:sp>
        <p:nvSpPr>
          <p:cNvPr id="18" name="Rectangle 1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Basic characteristics of geographic data</a:t>
            </a:r>
          </a:p>
        </p:txBody>
      </p:sp>
      <p:sp>
        <p:nvSpPr>
          <p:cNvPr id="2" name="Rectangle 1"/>
          <p:cNvSpPr/>
          <p:nvPr/>
        </p:nvSpPr>
        <p:spPr>
          <a:xfrm>
            <a:off x="4355803" y="4172528"/>
            <a:ext cx="6776483" cy="1384995"/>
          </a:xfrm>
          <a:prstGeom prst="rect">
            <a:avLst/>
          </a:prstGeom>
        </p:spPr>
        <p:txBody>
          <a:bodyPr wrap="square">
            <a:spAutoFit/>
          </a:bodyPr>
          <a:lstStyle/>
          <a:p>
            <a:pPr>
              <a:lnSpc>
                <a:spcPct val="150000"/>
              </a:lnSpc>
            </a:pPr>
            <a:r>
              <a:rPr lang="en-US" sz="2800" dirty="0">
                <a:latin typeface="Yu Gothic UI" panose="020B0500000000000000" pitchFamily="34" charset="-128"/>
                <a:ea typeface="Yu Gothic UI" panose="020B0500000000000000" pitchFamily="34" charset="-128"/>
                <a:cs typeface="Segoe UI" panose="020B0502040204020203" pitchFamily="34" charset="0"/>
              </a:rPr>
              <a:t>Data in a GIS represent a simplified view of physical entities or phenomena</a:t>
            </a:r>
            <a:endParaRPr lang="nb-NO" sz="2800" dirty="0">
              <a:latin typeface="Yu Gothic UI" panose="020B0500000000000000" pitchFamily="34" charset="-128"/>
              <a:ea typeface="Yu Gothic UI" panose="020B0500000000000000" pitchFamily="34" charset="-128"/>
            </a:endParaRPr>
          </a:p>
        </p:txBody>
      </p:sp>
      <p:sp>
        <p:nvSpPr>
          <p:cNvPr id="19" name="Rectangle 18"/>
          <p:cNvSpPr/>
          <p:nvPr/>
        </p:nvSpPr>
        <p:spPr>
          <a:xfrm>
            <a:off x="494355" y="1148326"/>
            <a:ext cx="3519377" cy="51567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0000" y="3959705"/>
            <a:ext cx="2768666" cy="2333861"/>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0000" y="1265289"/>
            <a:ext cx="2667370" cy="2456111"/>
          </a:xfrm>
          <a:prstGeom prst="rect">
            <a:avLst/>
          </a:prstGeom>
        </p:spPr>
      </p:pic>
      <p:sp>
        <p:nvSpPr>
          <p:cNvPr id="22" name="Rectangle 21"/>
          <p:cNvSpPr/>
          <p:nvPr/>
        </p:nvSpPr>
        <p:spPr>
          <a:xfrm>
            <a:off x="2542604" y="1148326"/>
            <a:ext cx="14285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Real World</a:t>
            </a:r>
          </a:p>
        </p:txBody>
      </p:sp>
      <p:sp>
        <p:nvSpPr>
          <p:cNvPr id="23" name="Rectangle 22"/>
          <p:cNvSpPr/>
          <p:nvPr/>
        </p:nvSpPr>
        <p:spPr>
          <a:xfrm>
            <a:off x="1582557" y="3549410"/>
            <a:ext cx="24961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Digital Environment </a:t>
            </a:r>
          </a:p>
        </p:txBody>
      </p:sp>
      <p:sp>
        <p:nvSpPr>
          <p:cNvPr id="24" name="Curved Right Arrow 23"/>
          <p:cNvSpPr/>
          <p:nvPr/>
        </p:nvSpPr>
        <p:spPr>
          <a:xfrm>
            <a:off x="637251" y="2863091"/>
            <a:ext cx="648177" cy="1499191"/>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355270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ine 9"/>
          <p:cNvSpPr>
            <a:spLocks noChangeShapeType="1"/>
          </p:cNvSpPr>
          <p:nvPr/>
        </p:nvSpPr>
        <p:spPr bwMode="auto">
          <a:xfrm>
            <a:off x="5957360" y="5962010"/>
            <a:ext cx="6104398" cy="0"/>
          </a:xfrm>
          <a:prstGeom prst="line">
            <a:avLst/>
          </a:prstGeom>
          <a:noFill/>
          <a:ln w="12700">
            <a:solidFill>
              <a:schemeClr val="tx1">
                <a:lumMod val="65000"/>
                <a:lumOff val="35000"/>
              </a:schemeClr>
            </a:solidFill>
            <a:round/>
            <a:headEnd/>
            <a:tailEnd type="triangle" w="lg" len="lg"/>
          </a:ln>
          <a:extLst>
            <a:ext uri="{909E8E84-426E-40DD-AFC4-6F175D3DCCD1}">
              <a14:hiddenFill xmlns:a14="http://schemas.microsoft.com/office/drawing/2010/main">
                <a:noFill/>
              </a14:hiddenFill>
            </a:ext>
          </a:extLst>
        </p:spPr>
        <p:txBody>
          <a:bodyPr wrap="square" lIns="86734" tIns="42606" rIns="86734" bIns="42606" anchor="ctr">
            <a:spAutoFit/>
          </a:bodyPr>
          <a:lstStyle/>
          <a:p>
            <a:endParaRPr lang="nb-NO">
              <a:latin typeface="Yu Gothic UI" panose="020B0500000000000000" pitchFamily="34" charset="-128"/>
              <a:ea typeface="Yu Gothic UI" panose="020B0500000000000000" pitchFamily="34" charset="-128"/>
            </a:endParaRPr>
          </a:p>
        </p:txBody>
      </p:sp>
      <p:sp>
        <p:nvSpPr>
          <p:cNvPr id="41" name="Line Callout 2 40"/>
          <p:cNvSpPr/>
          <p:nvPr/>
        </p:nvSpPr>
        <p:spPr>
          <a:xfrm>
            <a:off x="10236172" y="5402156"/>
            <a:ext cx="1637377" cy="849667"/>
          </a:xfrm>
          <a:prstGeom prst="borderCallout2">
            <a:avLst>
              <a:gd name="adj1" fmla="val 46280"/>
              <a:gd name="adj2" fmla="val -3342"/>
              <a:gd name="adj3" fmla="val 46280"/>
              <a:gd name="adj4" fmla="val -16667"/>
              <a:gd name="adj5" fmla="val -16163"/>
              <a:gd name="adj6" fmla="val -35984"/>
            </a:avLst>
          </a:prstGeom>
          <a:solidFill>
            <a:schemeClr val="bg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43" name="Line Callout 2 42"/>
          <p:cNvSpPr/>
          <p:nvPr/>
        </p:nvSpPr>
        <p:spPr>
          <a:xfrm>
            <a:off x="8093674" y="1199468"/>
            <a:ext cx="2556437" cy="849667"/>
          </a:xfrm>
          <a:prstGeom prst="borderCallout2">
            <a:avLst>
              <a:gd name="adj1" fmla="val 46280"/>
              <a:gd name="adj2" fmla="val -3342"/>
              <a:gd name="adj3" fmla="val 46280"/>
              <a:gd name="adj4" fmla="val -16667"/>
              <a:gd name="adj5" fmla="val 349239"/>
              <a:gd name="adj6" fmla="val -43754"/>
            </a:avLst>
          </a:prstGeom>
          <a:solidFill>
            <a:schemeClr val="bg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2" name="Line 7"/>
          <p:cNvSpPr>
            <a:spLocks noChangeShapeType="1"/>
          </p:cNvSpPr>
          <p:nvPr/>
        </p:nvSpPr>
        <p:spPr bwMode="auto">
          <a:xfrm flipV="1">
            <a:off x="5964008" y="5300879"/>
            <a:ext cx="2227423" cy="636749"/>
          </a:xfrm>
          <a:prstGeom prst="line">
            <a:avLst/>
          </a:prstGeom>
          <a:noFill/>
          <a:ln w="12700">
            <a:solidFill>
              <a:schemeClr val="tx1">
                <a:lumMod val="65000"/>
                <a:lumOff val="35000"/>
              </a:schemeClr>
            </a:solidFill>
            <a:round/>
            <a:headEnd/>
            <a:tailEnd type="triangle" w="lg" len="lg"/>
          </a:ln>
          <a:extLst>
            <a:ext uri="{909E8E84-426E-40DD-AFC4-6F175D3DCCD1}">
              <a14:hiddenFill xmlns:a14="http://schemas.microsoft.com/office/drawing/2010/main">
                <a:noFill/>
              </a14:hiddenFill>
            </a:ext>
          </a:extLst>
        </p:spPr>
        <p:txBody>
          <a:bodyPr wrap="square" lIns="86734" tIns="42606" rIns="86734" bIns="42606" anchor="ctr">
            <a:spAutoFit/>
          </a:bodyPr>
          <a:lstStyle/>
          <a:p>
            <a:endParaRPr lang="nb-NO">
              <a:latin typeface="Yu Gothic UI" panose="020B0500000000000000" pitchFamily="34" charset="-128"/>
              <a:ea typeface="Yu Gothic UI" panose="020B0500000000000000" pitchFamily="34" charset="-128"/>
            </a:endParaRPr>
          </a:p>
        </p:txBody>
      </p:sp>
      <p:pic>
        <p:nvPicPr>
          <p:cNvPr id="17" name="Picture 12" descr="sur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486" y="3304040"/>
            <a:ext cx="5758539" cy="261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8"/>
          <p:cNvSpPr>
            <a:spLocks noChangeShapeType="1"/>
          </p:cNvSpPr>
          <p:nvPr/>
        </p:nvSpPr>
        <p:spPr bwMode="auto">
          <a:xfrm flipV="1">
            <a:off x="5946277" y="3435267"/>
            <a:ext cx="17732" cy="2526742"/>
          </a:xfrm>
          <a:prstGeom prst="line">
            <a:avLst/>
          </a:prstGeom>
          <a:noFill/>
          <a:ln w="12700">
            <a:solidFill>
              <a:schemeClr val="tx1">
                <a:lumMod val="65000"/>
                <a:lumOff val="35000"/>
              </a:schemeClr>
            </a:solidFill>
            <a:round/>
            <a:headEnd/>
            <a:tailEnd type="triangle" w="lg" len="lg"/>
          </a:ln>
          <a:extLst>
            <a:ext uri="{909E8E84-426E-40DD-AFC4-6F175D3DCCD1}">
              <a14:hiddenFill xmlns:a14="http://schemas.microsoft.com/office/drawing/2010/main">
                <a:noFill/>
              </a14:hiddenFill>
            </a:ext>
          </a:extLst>
        </p:spPr>
        <p:txBody>
          <a:bodyPr wrap="square" lIns="86734" tIns="42606" rIns="86734" bIns="42606" anchor="ctr">
            <a:spAutoFit/>
          </a:bodyPr>
          <a:lstStyle/>
          <a:p>
            <a:endParaRPr lang="nb-NO">
              <a:latin typeface="Yu Gothic UI" panose="020B0500000000000000" pitchFamily="34" charset="-128"/>
              <a:ea typeface="Yu Gothic UI" panose="020B0500000000000000" pitchFamily="34" charset="-128"/>
            </a:endParaRPr>
          </a:p>
        </p:txBody>
      </p:sp>
      <p:sp>
        <p:nvSpPr>
          <p:cNvPr id="21" name="Text Box 10"/>
          <p:cNvSpPr txBox="1">
            <a:spLocks noChangeArrowheads="1"/>
          </p:cNvSpPr>
          <p:nvPr/>
        </p:nvSpPr>
        <p:spPr bwMode="auto">
          <a:xfrm>
            <a:off x="5907213" y="5900366"/>
            <a:ext cx="1848697" cy="45537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lIns="86734" tIns="42606" rIns="86734" bIns="42606">
            <a:spAutoFit/>
          </a:bodyPr>
          <a:lstStyle>
            <a:lvl1pPr defTabSz="730250">
              <a:spcBef>
                <a:spcPct val="20000"/>
              </a:spcBef>
              <a:buChar char="•"/>
              <a:defRPr sz="2400">
                <a:solidFill>
                  <a:schemeClr val="tx1"/>
                </a:solidFill>
                <a:latin typeface="Arial" panose="020B0604020202020204" pitchFamily="34" charset="0"/>
              </a:defRPr>
            </a:lvl1pPr>
            <a:lvl2pPr marL="742950" indent="-285750" defTabSz="730250">
              <a:spcBef>
                <a:spcPct val="20000"/>
              </a:spcBef>
              <a:buChar char="–"/>
              <a:defRPr>
                <a:solidFill>
                  <a:schemeClr val="tx1"/>
                </a:solidFill>
                <a:latin typeface="Arial" panose="020B0604020202020204" pitchFamily="34" charset="0"/>
              </a:defRPr>
            </a:lvl2pPr>
            <a:lvl3pPr marL="1143000" indent="-228600" defTabSz="730250">
              <a:spcBef>
                <a:spcPct val="20000"/>
              </a:spcBef>
              <a:buChar char="•"/>
              <a:defRPr>
                <a:solidFill>
                  <a:schemeClr val="tx1"/>
                </a:solidFill>
                <a:latin typeface="Arial" panose="020B0604020202020204" pitchFamily="34" charset="0"/>
              </a:defRPr>
            </a:lvl3pPr>
            <a:lvl4pPr marL="1600200" indent="-228600" defTabSz="730250">
              <a:spcBef>
                <a:spcPct val="20000"/>
              </a:spcBef>
              <a:buChar char="–"/>
              <a:defRPr>
                <a:solidFill>
                  <a:schemeClr val="tx1"/>
                </a:solidFill>
                <a:latin typeface="Arial" panose="020B0604020202020204" pitchFamily="34" charset="0"/>
              </a:defRPr>
            </a:lvl4pPr>
            <a:lvl5pPr marL="2057400" indent="-228600" defTabSz="730250">
              <a:spcBef>
                <a:spcPct val="20000"/>
              </a:spcBef>
              <a:buChar char="»"/>
              <a:defRPr>
                <a:solidFill>
                  <a:schemeClr val="tx1"/>
                </a:solidFill>
                <a:latin typeface="Arial" panose="020B0604020202020204" pitchFamily="34" charset="0"/>
              </a:defRPr>
            </a:lvl5pPr>
            <a:lvl6pPr marL="2514600" indent="-228600" defTabSz="73025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defTabSz="73025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defTabSz="73025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defTabSz="73025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GB" altLang="nb-NO" dirty="0">
                <a:latin typeface="Yu Gothic UI" panose="020B0500000000000000" pitchFamily="34" charset="-128"/>
                <a:ea typeface="Yu Gothic UI" panose="020B0500000000000000" pitchFamily="34" charset="-128"/>
              </a:rPr>
              <a:t>66.4N, 15.2E</a:t>
            </a:r>
          </a:p>
        </p:txBody>
      </p:sp>
      <p:sp>
        <p:nvSpPr>
          <p:cNvPr id="3" name="Line Callout 2 2"/>
          <p:cNvSpPr/>
          <p:nvPr/>
        </p:nvSpPr>
        <p:spPr>
          <a:xfrm>
            <a:off x="9332614" y="2440720"/>
            <a:ext cx="2556437" cy="849667"/>
          </a:xfrm>
          <a:prstGeom prst="borderCallout2">
            <a:avLst>
              <a:gd name="adj1" fmla="val 46280"/>
              <a:gd name="adj2" fmla="val -3342"/>
              <a:gd name="adj3" fmla="val 46280"/>
              <a:gd name="adj4" fmla="val -16667"/>
              <a:gd name="adj5" fmla="val 103969"/>
              <a:gd name="adj6" fmla="val -37932"/>
            </a:avLst>
          </a:prstGeom>
          <a:solidFill>
            <a:schemeClr val="bg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5" name="Rectangle 4"/>
          <p:cNvSpPr/>
          <p:nvPr/>
        </p:nvSpPr>
        <p:spPr>
          <a:xfrm>
            <a:off x="9400739" y="2469686"/>
            <a:ext cx="2311851" cy="830997"/>
          </a:xfrm>
          <a:prstGeom prst="rect">
            <a:avLst/>
          </a:prstGeom>
        </p:spPr>
        <p:txBody>
          <a:bodyPr wrap="none">
            <a:spAutoFit/>
          </a:bodyPr>
          <a:lstStyle/>
          <a:p>
            <a:r>
              <a:rPr lang="nb-NO" sz="2400" dirty="0">
                <a:latin typeface="Yu Gothic UI" panose="020B0500000000000000" pitchFamily="34" charset="-128"/>
                <a:ea typeface="Yu Gothic UI" panose="020B0500000000000000" pitchFamily="34" charset="-128"/>
              </a:rPr>
              <a:t>Point = </a:t>
            </a:r>
          </a:p>
          <a:p>
            <a:r>
              <a:rPr lang="nb-NO" sz="2400" dirty="0" err="1">
                <a:latin typeface="Yu Gothic UI" panose="020B0500000000000000" pitchFamily="34" charset="-128"/>
                <a:ea typeface="Yu Gothic UI" panose="020B0500000000000000" pitchFamily="34" charset="-128"/>
              </a:rPr>
              <a:t>mountain</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peak</a:t>
            </a:r>
            <a:r>
              <a:rPr lang="nb-NO" sz="2400" dirty="0">
                <a:latin typeface="Yu Gothic UI" panose="020B0500000000000000" pitchFamily="34" charset="-128"/>
                <a:ea typeface="Yu Gothic UI" panose="020B0500000000000000" pitchFamily="34" charset="-128"/>
              </a:rPr>
              <a:t> </a:t>
            </a:r>
          </a:p>
        </p:txBody>
      </p:sp>
      <p:sp>
        <p:nvSpPr>
          <p:cNvPr id="39" name="Rectangle 38"/>
          <p:cNvSpPr/>
          <p:nvPr/>
        </p:nvSpPr>
        <p:spPr>
          <a:xfrm>
            <a:off x="10255866" y="5438983"/>
            <a:ext cx="1680268" cy="830997"/>
          </a:xfrm>
          <a:prstGeom prst="rect">
            <a:avLst/>
          </a:prstGeom>
        </p:spPr>
        <p:txBody>
          <a:bodyPr wrap="none">
            <a:spAutoFit/>
          </a:bodyPr>
          <a:lstStyle/>
          <a:p>
            <a:r>
              <a:rPr lang="nb-NO" sz="2400" dirty="0">
                <a:latin typeface="Yu Gothic UI" panose="020B0500000000000000" pitchFamily="34" charset="-128"/>
                <a:ea typeface="Yu Gothic UI" panose="020B0500000000000000" pitchFamily="34" charset="-128"/>
              </a:rPr>
              <a:t>Polygon = </a:t>
            </a:r>
          </a:p>
          <a:p>
            <a:r>
              <a:rPr lang="nb-NO" sz="2400" dirty="0">
                <a:latin typeface="Yu Gothic UI" panose="020B0500000000000000" pitchFamily="34" charset="-128"/>
                <a:ea typeface="Yu Gothic UI" panose="020B0500000000000000" pitchFamily="34" charset="-128"/>
              </a:rPr>
              <a:t>lake</a:t>
            </a:r>
          </a:p>
        </p:txBody>
      </p:sp>
      <p:sp>
        <p:nvSpPr>
          <p:cNvPr id="40" name="Line Callout 2 39"/>
          <p:cNvSpPr/>
          <p:nvPr/>
        </p:nvSpPr>
        <p:spPr>
          <a:xfrm>
            <a:off x="10994013" y="3455457"/>
            <a:ext cx="1067745" cy="849667"/>
          </a:xfrm>
          <a:prstGeom prst="borderCallout2">
            <a:avLst>
              <a:gd name="adj1" fmla="val 46280"/>
              <a:gd name="adj2" fmla="val -3342"/>
              <a:gd name="adj3" fmla="val 46280"/>
              <a:gd name="adj4" fmla="val -16667"/>
              <a:gd name="adj5" fmla="val 156526"/>
              <a:gd name="adj6" fmla="val -85765"/>
            </a:avLst>
          </a:prstGeom>
          <a:solidFill>
            <a:schemeClr val="bg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42" name="Rectangle 41"/>
          <p:cNvSpPr/>
          <p:nvPr/>
        </p:nvSpPr>
        <p:spPr>
          <a:xfrm>
            <a:off x="8371450" y="1237155"/>
            <a:ext cx="2185214" cy="830997"/>
          </a:xfrm>
          <a:prstGeom prst="rect">
            <a:avLst/>
          </a:prstGeom>
        </p:spPr>
        <p:txBody>
          <a:bodyPr wrap="none">
            <a:spAutoFit/>
          </a:bodyPr>
          <a:lstStyle/>
          <a:p>
            <a:r>
              <a:rPr lang="en-GB" sz="2400" dirty="0">
                <a:latin typeface="Yu Gothic UI" panose="020B0500000000000000" pitchFamily="34" charset="-128"/>
                <a:ea typeface="Yu Gothic UI" panose="020B0500000000000000" pitchFamily="34" charset="-128"/>
              </a:rPr>
              <a:t>Phenomena = </a:t>
            </a:r>
          </a:p>
          <a:p>
            <a:r>
              <a:rPr lang="en-GB" sz="2400" dirty="0">
                <a:latin typeface="Yu Gothic UI" panose="020B0500000000000000" pitchFamily="34" charset="-128"/>
                <a:ea typeface="Yu Gothic UI" panose="020B0500000000000000" pitchFamily="34" charset="-128"/>
              </a:rPr>
              <a:t>elevation</a:t>
            </a:r>
          </a:p>
        </p:txBody>
      </p:sp>
      <p:sp>
        <p:nvSpPr>
          <p:cNvPr id="44" name="Rectangle 43"/>
          <p:cNvSpPr/>
          <p:nvPr/>
        </p:nvSpPr>
        <p:spPr>
          <a:xfrm>
            <a:off x="11047289" y="3472349"/>
            <a:ext cx="1119217" cy="830997"/>
          </a:xfrm>
          <a:prstGeom prst="rect">
            <a:avLst/>
          </a:prstGeom>
        </p:spPr>
        <p:txBody>
          <a:bodyPr wrap="none">
            <a:spAutoFit/>
          </a:bodyPr>
          <a:lstStyle/>
          <a:p>
            <a:r>
              <a:rPr lang="en-GB" sz="2400" dirty="0">
                <a:latin typeface="Yu Gothic UI" panose="020B0500000000000000" pitchFamily="34" charset="-128"/>
                <a:ea typeface="Yu Gothic UI" panose="020B0500000000000000" pitchFamily="34" charset="-128"/>
              </a:rPr>
              <a:t>Line = </a:t>
            </a:r>
          </a:p>
          <a:p>
            <a:r>
              <a:rPr lang="en-GB" sz="2400" dirty="0">
                <a:latin typeface="Yu Gothic UI" panose="020B0500000000000000" pitchFamily="34" charset="-128"/>
                <a:ea typeface="Yu Gothic UI" panose="020B0500000000000000" pitchFamily="34" charset="-128"/>
              </a:rPr>
              <a:t>road</a:t>
            </a:r>
          </a:p>
        </p:txBody>
      </p:sp>
      <p:sp>
        <p:nvSpPr>
          <p:cNvPr id="29" name="Rectangle 28"/>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Basic characteristics of geographic data</a:t>
            </a:r>
          </a:p>
        </p:txBody>
      </p:sp>
      <p:grpSp>
        <p:nvGrpSpPr>
          <p:cNvPr id="19" name="Group 29"/>
          <p:cNvGrpSpPr>
            <a:grpSpLocks/>
          </p:cNvGrpSpPr>
          <p:nvPr/>
        </p:nvGrpSpPr>
        <p:grpSpPr bwMode="auto">
          <a:xfrm>
            <a:off x="6679955" y="3302253"/>
            <a:ext cx="4610379" cy="2176631"/>
            <a:chOff x="2407" y="2964"/>
            <a:chExt cx="2080" cy="982"/>
          </a:xfrm>
        </p:grpSpPr>
        <p:sp>
          <p:nvSpPr>
            <p:cNvPr id="20" name="Freeform 13" descr="Small confetti"/>
            <p:cNvSpPr>
              <a:spLocks/>
            </p:cNvSpPr>
            <p:nvPr/>
          </p:nvSpPr>
          <p:spPr bwMode="auto">
            <a:xfrm>
              <a:off x="3496" y="3673"/>
              <a:ext cx="560" cy="273"/>
            </a:xfrm>
            <a:custGeom>
              <a:avLst/>
              <a:gdLst>
                <a:gd name="T0" fmla="*/ 479 w 560"/>
                <a:gd name="T1" fmla="*/ 53 h 273"/>
                <a:gd name="T2" fmla="*/ 359 w 560"/>
                <a:gd name="T3" fmla="*/ 5 h 273"/>
                <a:gd name="T4" fmla="*/ 191 w 560"/>
                <a:gd name="T5" fmla="*/ 21 h 273"/>
                <a:gd name="T6" fmla="*/ 55 w 560"/>
                <a:gd name="T7" fmla="*/ 101 h 273"/>
                <a:gd name="T8" fmla="*/ 15 w 560"/>
                <a:gd name="T9" fmla="*/ 229 h 273"/>
                <a:gd name="T10" fmla="*/ 143 w 560"/>
                <a:gd name="T11" fmla="*/ 269 h 273"/>
                <a:gd name="T12" fmla="*/ 375 w 560"/>
                <a:gd name="T13" fmla="*/ 253 h 273"/>
                <a:gd name="T14" fmla="*/ 543 w 560"/>
                <a:gd name="T15" fmla="*/ 173 h 273"/>
                <a:gd name="T16" fmla="*/ 479 w 560"/>
                <a:gd name="T17" fmla="*/ 53 h 2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0"/>
                <a:gd name="T28" fmla="*/ 0 h 273"/>
                <a:gd name="T29" fmla="*/ 560 w 560"/>
                <a:gd name="T30" fmla="*/ 273 h 2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0" h="273">
                  <a:moveTo>
                    <a:pt x="479" y="53"/>
                  </a:moveTo>
                  <a:cubicBezTo>
                    <a:pt x="448" y="25"/>
                    <a:pt x="407" y="10"/>
                    <a:pt x="359" y="5"/>
                  </a:cubicBezTo>
                  <a:cubicBezTo>
                    <a:pt x="311" y="0"/>
                    <a:pt x="242" y="5"/>
                    <a:pt x="191" y="21"/>
                  </a:cubicBezTo>
                  <a:cubicBezTo>
                    <a:pt x="140" y="37"/>
                    <a:pt x="84" y="66"/>
                    <a:pt x="55" y="101"/>
                  </a:cubicBezTo>
                  <a:cubicBezTo>
                    <a:pt x="26" y="136"/>
                    <a:pt x="0" y="201"/>
                    <a:pt x="15" y="229"/>
                  </a:cubicBezTo>
                  <a:cubicBezTo>
                    <a:pt x="30" y="257"/>
                    <a:pt x="83" y="265"/>
                    <a:pt x="143" y="269"/>
                  </a:cubicBezTo>
                  <a:cubicBezTo>
                    <a:pt x="203" y="273"/>
                    <a:pt x="308" y="269"/>
                    <a:pt x="375" y="253"/>
                  </a:cubicBezTo>
                  <a:cubicBezTo>
                    <a:pt x="442" y="237"/>
                    <a:pt x="526" y="206"/>
                    <a:pt x="543" y="173"/>
                  </a:cubicBezTo>
                  <a:cubicBezTo>
                    <a:pt x="560" y="140"/>
                    <a:pt x="510" y="81"/>
                    <a:pt x="479" y="53"/>
                  </a:cubicBezTo>
                  <a:close/>
                </a:path>
              </a:pathLst>
            </a:custGeom>
            <a:solidFill>
              <a:srgbClr val="00B0F0"/>
            </a:solidFill>
            <a:ln w="12700" cap="flat" cmpd="sng">
              <a:solidFill>
                <a:schemeClr val="tx1"/>
              </a:solidFill>
              <a:prstDash val="solid"/>
              <a:round/>
              <a:headEnd/>
              <a:tailEnd/>
            </a:ln>
          </p:spPr>
          <p:txBody>
            <a:bodyPr wrap="none" lIns="86734" tIns="42606" rIns="86734" bIns="42606" anchor="ctr">
              <a:spAutoFit/>
            </a:bodyPr>
            <a:lstStyle/>
            <a:p>
              <a:endParaRPr lang="nb-NO"/>
            </a:p>
          </p:txBody>
        </p:sp>
        <p:sp>
          <p:nvSpPr>
            <p:cNvPr id="25" name="Freeform 14"/>
            <p:cNvSpPr>
              <a:spLocks/>
            </p:cNvSpPr>
            <p:nvPr/>
          </p:nvSpPr>
          <p:spPr bwMode="auto">
            <a:xfrm>
              <a:off x="2407" y="3318"/>
              <a:ext cx="2080" cy="313"/>
            </a:xfrm>
            <a:custGeom>
              <a:avLst/>
              <a:gdLst>
                <a:gd name="T0" fmla="*/ 0 w 2080"/>
                <a:gd name="T1" fmla="*/ 0 h 313"/>
                <a:gd name="T2" fmla="*/ 200 w 2080"/>
                <a:gd name="T3" fmla="*/ 144 h 313"/>
                <a:gd name="T4" fmla="*/ 616 w 2080"/>
                <a:gd name="T5" fmla="*/ 184 h 313"/>
                <a:gd name="T6" fmla="*/ 968 w 2080"/>
                <a:gd name="T7" fmla="*/ 112 h 313"/>
                <a:gd name="T8" fmla="*/ 1184 w 2080"/>
                <a:gd name="T9" fmla="*/ 208 h 313"/>
                <a:gd name="T10" fmla="*/ 1544 w 2080"/>
                <a:gd name="T11" fmla="*/ 312 h 313"/>
                <a:gd name="T12" fmla="*/ 2080 w 2080"/>
                <a:gd name="T13" fmla="*/ 216 h 313"/>
                <a:gd name="T14" fmla="*/ 0 60000 65536"/>
                <a:gd name="T15" fmla="*/ 0 60000 65536"/>
                <a:gd name="T16" fmla="*/ 0 60000 65536"/>
                <a:gd name="T17" fmla="*/ 0 60000 65536"/>
                <a:gd name="T18" fmla="*/ 0 60000 65536"/>
                <a:gd name="T19" fmla="*/ 0 60000 65536"/>
                <a:gd name="T20" fmla="*/ 0 60000 65536"/>
                <a:gd name="T21" fmla="*/ 0 w 2080"/>
                <a:gd name="T22" fmla="*/ 0 h 313"/>
                <a:gd name="T23" fmla="*/ 2080 w 2080"/>
                <a:gd name="T24" fmla="*/ 313 h 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0" h="313">
                  <a:moveTo>
                    <a:pt x="0" y="0"/>
                  </a:moveTo>
                  <a:cubicBezTo>
                    <a:pt x="48" y="56"/>
                    <a:pt x="97" y="113"/>
                    <a:pt x="200" y="144"/>
                  </a:cubicBezTo>
                  <a:cubicBezTo>
                    <a:pt x="303" y="175"/>
                    <a:pt x="488" y="189"/>
                    <a:pt x="616" y="184"/>
                  </a:cubicBezTo>
                  <a:cubicBezTo>
                    <a:pt x="744" y="179"/>
                    <a:pt x="873" y="108"/>
                    <a:pt x="968" y="112"/>
                  </a:cubicBezTo>
                  <a:cubicBezTo>
                    <a:pt x="1063" y="116"/>
                    <a:pt x="1088" y="175"/>
                    <a:pt x="1184" y="208"/>
                  </a:cubicBezTo>
                  <a:cubicBezTo>
                    <a:pt x="1280" y="241"/>
                    <a:pt x="1395" y="311"/>
                    <a:pt x="1544" y="312"/>
                  </a:cubicBezTo>
                  <a:cubicBezTo>
                    <a:pt x="1693" y="313"/>
                    <a:pt x="1886" y="264"/>
                    <a:pt x="2080" y="216"/>
                  </a:cubicBezTo>
                </a:path>
              </a:pathLst>
            </a:custGeom>
            <a:noFill/>
            <a:ln w="222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86734" tIns="42606" rIns="86734" bIns="42606" anchor="ctr">
              <a:spAutoFit/>
            </a:bodyPr>
            <a:lstStyle/>
            <a:p>
              <a:endParaRPr lang="nb-NO"/>
            </a:p>
          </p:txBody>
        </p:sp>
        <p:sp>
          <p:nvSpPr>
            <p:cNvPr id="26" name="Oval 15"/>
            <p:cNvSpPr>
              <a:spLocks noChangeAspect="1" noChangeArrowheads="1"/>
            </p:cNvSpPr>
            <p:nvPr/>
          </p:nvSpPr>
          <p:spPr bwMode="auto">
            <a:xfrm>
              <a:off x="3119" y="2964"/>
              <a:ext cx="57" cy="57"/>
            </a:xfrm>
            <a:prstGeom prst="ellipse">
              <a:avLst/>
            </a:prstGeom>
            <a:solidFill>
              <a:schemeClr val="tx1"/>
            </a:solidFill>
            <a:ln w="12700" algn="ctr">
              <a:solidFill>
                <a:schemeClr val="tx1"/>
              </a:solidFill>
              <a:round/>
              <a:headEnd/>
              <a:tailEnd/>
            </a:ln>
          </p:spPr>
          <p:txBody>
            <a:bodyPr wrap="none" lIns="86734" tIns="42606" rIns="86734" bIns="42606" anchor="ct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nb-NO" altLang="nb-NO">
                <a:latin typeface="Times" panose="02020603050405020304" pitchFamily="18" charset="0"/>
              </a:endParaRPr>
            </a:p>
          </p:txBody>
        </p:sp>
      </p:grpSp>
      <p:sp>
        <p:nvSpPr>
          <p:cNvPr id="27" name="Rectangle 3"/>
          <p:cNvSpPr txBox="1">
            <a:spLocks noChangeArrowheads="1"/>
          </p:cNvSpPr>
          <p:nvPr/>
        </p:nvSpPr>
        <p:spPr>
          <a:xfrm>
            <a:off x="486412" y="1334396"/>
            <a:ext cx="5477595" cy="4651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3763" lvl="1" indent="-350838">
              <a:lnSpc>
                <a:spcPct val="100000"/>
              </a:lnSpc>
              <a:spcBef>
                <a:spcPts val="0"/>
              </a:spcBef>
              <a:buFont typeface="Segoe UI" panose="020B0502040204020203" pitchFamily="34" charset="0"/>
              <a:buChar char="–"/>
            </a:pPr>
            <a:endParaRPr lang="en-US" altLang="nb-NO" sz="32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lvl="1" indent="0">
              <a:lnSpc>
                <a:spcPct val="100000"/>
              </a:lnSpc>
              <a:spcBef>
                <a:spcPts val="0"/>
              </a:spcBef>
              <a:buNone/>
            </a:pPr>
            <a:endParaRPr lang="en-GB" altLang="nb-NO" sz="28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539520" y="1479492"/>
            <a:ext cx="5406757" cy="2616101"/>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Geographic phenomena </a:t>
            </a:r>
            <a:r>
              <a:rPr lang="en-GB" altLang="nb-NO" sz="2800" dirty="0">
                <a:solidFill>
                  <a:prstClr val="black"/>
                </a:solidFill>
                <a:latin typeface="Yu Gothic UI" panose="020B0500000000000000" pitchFamily="34" charset="-128"/>
                <a:ea typeface="Yu Gothic UI" panose="020B0500000000000000" pitchFamily="34" charset="-128"/>
              </a:rPr>
              <a:t>in the real world exist as:</a:t>
            </a:r>
          </a:p>
          <a:p>
            <a:pPr marL="893763" lvl="1" indent="-350838">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Objects/entities (</a:t>
            </a:r>
            <a:r>
              <a:rPr lang="en-GB" altLang="nb-NO" sz="2800" b="1" dirty="0">
                <a:solidFill>
                  <a:prstClr val="black"/>
                </a:solidFill>
                <a:latin typeface="Yu Gothic UI" panose="020B0500000000000000" pitchFamily="34" charset="-128"/>
                <a:ea typeface="Yu Gothic UI" panose="020B0500000000000000" pitchFamily="34" charset="-128"/>
              </a:rPr>
              <a:t>discrete</a:t>
            </a:r>
            <a:r>
              <a:rPr lang="en-GB" altLang="nb-NO" sz="2800" dirty="0">
                <a:solidFill>
                  <a:prstClr val="black"/>
                </a:solidFill>
                <a:latin typeface="Yu Gothic UI" panose="020B0500000000000000" pitchFamily="34" charset="-128"/>
                <a:ea typeface="Yu Gothic UI" panose="020B0500000000000000" pitchFamily="34" charset="-128"/>
              </a:rPr>
              <a:t>): </a:t>
            </a:r>
          </a:p>
          <a:p>
            <a:pPr marL="1350963" lvl="2" indent="-350838">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Points, Lines, Polygons</a:t>
            </a:r>
          </a:p>
          <a:p>
            <a:pPr marL="893763" lvl="1" indent="-350838">
              <a:buFont typeface="Segoe UI" panose="020B0502040204020203" pitchFamily="34" charset="0"/>
              <a:buChar char="–"/>
            </a:pPr>
            <a:r>
              <a:rPr lang="en-GB" altLang="nb-NO" sz="2800" b="1" dirty="0">
                <a:solidFill>
                  <a:prstClr val="black"/>
                </a:solidFill>
                <a:latin typeface="Yu Gothic UI" panose="020B0500000000000000" pitchFamily="34" charset="-128"/>
                <a:ea typeface="Yu Gothic UI" panose="020B0500000000000000" pitchFamily="34" charset="-128"/>
              </a:rPr>
              <a:t>Continuous</a:t>
            </a:r>
            <a:r>
              <a:rPr lang="en-GB" altLang="nb-NO" sz="2800" dirty="0">
                <a:solidFill>
                  <a:prstClr val="black"/>
                </a:solidFill>
                <a:latin typeface="Yu Gothic UI" panose="020B0500000000000000" pitchFamily="34" charset="-128"/>
                <a:ea typeface="Yu Gothic UI" panose="020B0500000000000000" pitchFamily="34" charset="-128"/>
              </a:rPr>
              <a:t> fields</a:t>
            </a:r>
          </a:p>
          <a:p>
            <a:pPr marL="542925" lvl="1"/>
            <a:endParaRPr lang="en-GB" altLang="nb-NO" sz="2800" dirty="0">
              <a:solidFill>
                <a:prstClr val="black"/>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78826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ine 9"/>
          <p:cNvSpPr>
            <a:spLocks noChangeShapeType="1"/>
          </p:cNvSpPr>
          <p:nvPr/>
        </p:nvSpPr>
        <p:spPr bwMode="auto">
          <a:xfrm>
            <a:off x="5957360" y="5962010"/>
            <a:ext cx="6104398" cy="0"/>
          </a:xfrm>
          <a:prstGeom prst="line">
            <a:avLst/>
          </a:prstGeom>
          <a:noFill/>
          <a:ln w="12700">
            <a:solidFill>
              <a:schemeClr val="tx1">
                <a:lumMod val="65000"/>
                <a:lumOff val="35000"/>
              </a:schemeClr>
            </a:solidFill>
            <a:round/>
            <a:headEnd/>
            <a:tailEnd type="triangle" w="lg" len="lg"/>
          </a:ln>
          <a:extLst>
            <a:ext uri="{909E8E84-426E-40DD-AFC4-6F175D3DCCD1}">
              <a14:hiddenFill xmlns:a14="http://schemas.microsoft.com/office/drawing/2010/main">
                <a:noFill/>
              </a14:hiddenFill>
            </a:ext>
          </a:extLst>
        </p:spPr>
        <p:txBody>
          <a:bodyPr wrap="square" lIns="86734" tIns="42606" rIns="86734" bIns="42606" anchor="ctr">
            <a:spAutoFit/>
          </a:bodyPr>
          <a:lstStyle/>
          <a:p>
            <a:endParaRPr lang="nb-NO">
              <a:latin typeface="Yu Gothic UI" panose="020B0500000000000000" pitchFamily="34" charset="-128"/>
              <a:ea typeface="Yu Gothic UI" panose="020B0500000000000000" pitchFamily="34" charset="-128"/>
            </a:endParaRPr>
          </a:p>
        </p:txBody>
      </p:sp>
      <p:sp>
        <p:nvSpPr>
          <p:cNvPr id="41" name="Line Callout 2 40"/>
          <p:cNvSpPr/>
          <p:nvPr/>
        </p:nvSpPr>
        <p:spPr>
          <a:xfrm>
            <a:off x="10236172" y="5402156"/>
            <a:ext cx="1637377" cy="849667"/>
          </a:xfrm>
          <a:prstGeom prst="borderCallout2">
            <a:avLst>
              <a:gd name="adj1" fmla="val 46280"/>
              <a:gd name="adj2" fmla="val -3342"/>
              <a:gd name="adj3" fmla="val 46280"/>
              <a:gd name="adj4" fmla="val -16667"/>
              <a:gd name="adj5" fmla="val -16163"/>
              <a:gd name="adj6" fmla="val -35984"/>
            </a:avLst>
          </a:prstGeom>
          <a:solidFill>
            <a:schemeClr val="bg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43" name="Line Callout 2 42"/>
          <p:cNvSpPr/>
          <p:nvPr/>
        </p:nvSpPr>
        <p:spPr>
          <a:xfrm>
            <a:off x="8093674" y="1199468"/>
            <a:ext cx="2556437" cy="849667"/>
          </a:xfrm>
          <a:prstGeom prst="borderCallout2">
            <a:avLst>
              <a:gd name="adj1" fmla="val 46280"/>
              <a:gd name="adj2" fmla="val -3342"/>
              <a:gd name="adj3" fmla="val 46280"/>
              <a:gd name="adj4" fmla="val -16667"/>
              <a:gd name="adj5" fmla="val 349239"/>
              <a:gd name="adj6" fmla="val -43754"/>
            </a:avLst>
          </a:prstGeom>
          <a:solidFill>
            <a:schemeClr val="bg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2" name="Line 7"/>
          <p:cNvSpPr>
            <a:spLocks noChangeShapeType="1"/>
          </p:cNvSpPr>
          <p:nvPr/>
        </p:nvSpPr>
        <p:spPr bwMode="auto">
          <a:xfrm flipV="1">
            <a:off x="5964008" y="5300879"/>
            <a:ext cx="2227423" cy="636749"/>
          </a:xfrm>
          <a:prstGeom prst="line">
            <a:avLst/>
          </a:prstGeom>
          <a:noFill/>
          <a:ln w="12700">
            <a:solidFill>
              <a:schemeClr val="tx1">
                <a:lumMod val="65000"/>
                <a:lumOff val="35000"/>
              </a:schemeClr>
            </a:solidFill>
            <a:round/>
            <a:headEnd/>
            <a:tailEnd type="triangle" w="lg" len="lg"/>
          </a:ln>
          <a:extLst>
            <a:ext uri="{909E8E84-426E-40DD-AFC4-6F175D3DCCD1}">
              <a14:hiddenFill xmlns:a14="http://schemas.microsoft.com/office/drawing/2010/main">
                <a:noFill/>
              </a14:hiddenFill>
            </a:ext>
          </a:extLst>
        </p:spPr>
        <p:txBody>
          <a:bodyPr wrap="square" lIns="86734" tIns="42606" rIns="86734" bIns="42606" anchor="ctr">
            <a:spAutoFit/>
          </a:bodyPr>
          <a:lstStyle/>
          <a:p>
            <a:endParaRPr lang="nb-NO">
              <a:latin typeface="Yu Gothic UI" panose="020B0500000000000000" pitchFamily="34" charset="-128"/>
              <a:ea typeface="Yu Gothic UI" panose="020B0500000000000000" pitchFamily="34" charset="-128"/>
            </a:endParaRPr>
          </a:p>
        </p:txBody>
      </p:sp>
      <p:pic>
        <p:nvPicPr>
          <p:cNvPr id="17" name="Picture 12" descr="surf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486" y="3304040"/>
            <a:ext cx="5758539" cy="261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0"/>
          <p:cNvSpPr txBox="1">
            <a:spLocks noChangeArrowheads="1"/>
          </p:cNvSpPr>
          <p:nvPr/>
        </p:nvSpPr>
        <p:spPr bwMode="auto">
          <a:xfrm>
            <a:off x="5907213" y="5900366"/>
            <a:ext cx="1848697" cy="455376"/>
          </a:xfrm>
          <a:prstGeom prst="rect">
            <a:avLst/>
          </a:prstGeom>
          <a:noFill/>
          <a:ln w="12700" algn="ctr">
            <a:noFill/>
            <a:miter lim="800000"/>
            <a:headEnd/>
            <a:tailEnd/>
          </a:ln>
          <a:extLst>
            <a:ext uri="{909E8E84-426E-40DD-AFC4-6F175D3DCCD1}">
              <a14:hiddenFill xmlns:a14="http://schemas.microsoft.com/office/drawing/2010/main">
                <a:solidFill>
                  <a:srgbClr val="FFFFFF"/>
                </a:solidFill>
              </a14:hiddenFill>
            </a:ext>
          </a:extLst>
        </p:spPr>
        <p:txBody>
          <a:bodyPr wrap="none" lIns="86734" tIns="42606" rIns="86734" bIns="42606">
            <a:spAutoFit/>
          </a:bodyPr>
          <a:lstStyle>
            <a:lvl1pPr defTabSz="730250">
              <a:spcBef>
                <a:spcPct val="20000"/>
              </a:spcBef>
              <a:buChar char="•"/>
              <a:defRPr sz="2400">
                <a:solidFill>
                  <a:schemeClr val="tx1"/>
                </a:solidFill>
                <a:latin typeface="Arial" panose="020B0604020202020204" pitchFamily="34" charset="0"/>
              </a:defRPr>
            </a:lvl1pPr>
            <a:lvl2pPr marL="742950" indent="-285750" defTabSz="730250">
              <a:spcBef>
                <a:spcPct val="20000"/>
              </a:spcBef>
              <a:buChar char="–"/>
              <a:defRPr>
                <a:solidFill>
                  <a:schemeClr val="tx1"/>
                </a:solidFill>
                <a:latin typeface="Arial" panose="020B0604020202020204" pitchFamily="34" charset="0"/>
              </a:defRPr>
            </a:lvl2pPr>
            <a:lvl3pPr marL="1143000" indent="-228600" defTabSz="730250">
              <a:spcBef>
                <a:spcPct val="20000"/>
              </a:spcBef>
              <a:buChar char="•"/>
              <a:defRPr>
                <a:solidFill>
                  <a:schemeClr val="tx1"/>
                </a:solidFill>
                <a:latin typeface="Arial" panose="020B0604020202020204" pitchFamily="34" charset="0"/>
              </a:defRPr>
            </a:lvl3pPr>
            <a:lvl4pPr marL="1600200" indent="-228600" defTabSz="730250">
              <a:spcBef>
                <a:spcPct val="20000"/>
              </a:spcBef>
              <a:buChar char="–"/>
              <a:defRPr>
                <a:solidFill>
                  <a:schemeClr val="tx1"/>
                </a:solidFill>
                <a:latin typeface="Arial" panose="020B0604020202020204" pitchFamily="34" charset="0"/>
              </a:defRPr>
            </a:lvl4pPr>
            <a:lvl5pPr marL="2057400" indent="-228600" defTabSz="730250">
              <a:spcBef>
                <a:spcPct val="20000"/>
              </a:spcBef>
              <a:buChar char="»"/>
              <a:defRPr>
                <a:solidFill>
                  <a:schemeClr val="tx1"/>
                </a:solidFill>
                <a:latin typeface="Arial" panose="020B0604020202020204" pitchFamily="34" charset="0"/>
              </a:defRPr>
            </a:lvl5pPr>
            <a:lvl6pPr marL="2514600" indent="-228600" defTabSz="73025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defTabSz="73025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defTabSz="73025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defTabSz="73025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GB" altLang="nb-NO" dirty="0">
                <a:latin typeface="Yu Gothic UI" panose="020B0500000000000000" pitchFamily="34" charset="-128"/>
                <a:ea typeface="Yu Gothic UI" panose="020B0500000000000000" pitchFamily="34" charset="-128"/>
              </a:rPr>
              <a:t>66.4N, 15.2E</a:t>
            </a:r>
          </a:p>
        </p:txBody>
      </p:sp>
      <p:sp>
        <p:nvSpPr>
          <p:cNvPr id="3" name="Line Callout 2 2"/>
          <p:cNvSpPr/>
          <p:nvPr/>
        </p:nvSpPr>
        <p:spPr>
          <a:xfrm>
            <a:off x="9332614" y="2440720"/>
            <a:ext cx="2556437" cy="849667"/>
          </a:xfrm>
          <a:prstGeom prst="borderCallout2">
            <a:avLst>
              <a:gd name="adj1" fmla="val 46280"/>
              <a:gd name="adj2" fmla="val -3342"/>
              <a:gd name="adj3" fmla="val 46280"/>
              <a:gd name="adj4" fmla="val -16667"/>
              <a:gd name="adj5" fmla="val 103969"/>
              <a:gd name="adj6" fmla="val -37932"/>
            </a:avLst>
          </a:prstGeom>
          <a:solidFill>
            <a:schemeClr val="bg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5" name="Rectangle 4"/>
          <p:cNvSpPr/>
          <p:nvPr/>
        </p:nvSpPr>
        <p:spPr>
          <a:xfrm>
            <a:off x="9400739" y="2469686"/>
            <a:ext cx="2311851" cy="830997"/>
          </a:xfrm>
          <a:prstGeom prst="rect">
            <a:avLst/>
          </a:prstGeom>
        </p:spPr>
        <p:txBody>
          <a:bodyPr wrap="none">
            <a:spAutoFit/>
          </a:bodyPr>
          <a:lstStyle/>
          <a:p>
            <a:r>
              <a:rPr lang="nb-NO" sz="2400" dirty="0">
                <a:latin typeface="Yu Gothic UI" panose="020B0500000000000000" pitchFamily="34" charset="-128"/>
                <a:ea typeface="Yu Gothic UI" panose="020B0500000000000000" pitchFamily="34" charset="-128"/>
              </a:rPr>
              <a:t>Point = </a:t>
            </a:r>
          </a:p>
          <a:p>
            <a:r>
              <a:rPr lang="nb-NO" sz="2400" dirty="0" err="1">
                <a:latin typeface="Yu Gothic UI" panose="020B0500000000000000" pitchFamily="34" charset="-128"/>
                <a:ea typeface="Yu Gothic UI" panose="020B0500000000000000" pitchFamily="34" charset="-128"/>
              </a:rPr>
              <a:t>mountain</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peak</a:t>
            </a:r>
            <a:r>
              <a:rPr lang="nb-NO" sz="2400" dirty="0">
                <a:latin typeface="Yu Gothic UI" panose="020B0500000000000000" pitchFamily="34" charset="-128"/>
                <a:ea typeface="Yu Gothic UI" panose="020B0500000000000000" pitchFamily="34" charset="-128"/>
              </a:rPr>
              <a:t> </a:t>
            </a:r>
          </a:p>
        </p:txBody>
      </p:sp>
      <p:sp>
        <p:nvSpPr>
          <p:cNvPr id="39" name="Rectangle 38"/>
          <p:cNvSpPr/>
          <p:nvPr/>
        </p:nvSpPr>
        <p:spPr>
          <a:xfrm>
            <a:off x="10255866" y="5438983"/>
            <a:ext cx="1680268" cy="830997"/>
          </a:xfrm>
          <a:prstGeom prst="rect">
            <a:avLst/>
          </a:prstGeom>
        </p:spPr>
        <p:txBody>
          <a:bodyPr wrap="none">
            <a:spAutoFit/>
          </a:bodyPr>
          <a:lstStyle/>
          <a:p>
            <a:r>
              <a:rPr lang="nb-NO" sz="2400" dirty="0">
                <a:latin typeface="Yu Gothic UI" panose="020B0500000000000000" pitchFamily="34" charset="-128"/>
                <a:ea typeface="Yu Gothic UI" panose="020B0500000000000000" pitchFamily="34" charset="-128"/>
              </a:rPr>
              <a:t>Polygon = </a:t>
            </a:r>
          </a:p>
          <a:p>
            <a:r>
              <a:rPr lang="nb-NO" sz="2400" dirty="0">
                <a:latin typeface="Yu Gothic UI" panose="020B0500000000000000" pitchFamily="34" charset="-128"/>
                <a:ea typeface="Yu Gothic UI" panose="020B0500000000000000" pitchFamily="34" charset="-128"/>
              </a:rPr>
              <a:t>lake</a:t>
            </a:r>
          </a:p>
        </p:txBody>
      </p:sp>
      <p:sp>
        <p:nvSpPr>
          <p:cNvPr id="40" name="Line Callout 2 39"/>
          <p:cNvSpPr/>
          <p:nvPr/>
        </p:nvSpPr>
        <p:spPr>
          <a:xfrm>
            <a:off x="10994013" y="3455457"/>
            <a:ext cx="1067745" cy="849667"/>
          </a:xfrm>
          <a:prstGeom prst="borderCallout2">
            <a:avLst>
              <a:gd name="adj1" fmla="val 46280"/>
              <a:gd name="adj2" fmla="val -3342"/>
              <a:gd name="adj3" fmla="val 46280"/>
              <a:gd name="adj4" fmla="val -16667"/>
              <a:gd name="adj5" fmla="val 156526"/>
              <a:gd name="adj6" fmla="val -85765"/>
            </a:avLst>
          </a:prstGeom>
          <a:solidFill>
            <a:schemeClr val="bg1">
              <a:alpha val="6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42" name="Rectangle 41"/>
          <p:cNvSpPr/>
          <p:nvPr/>
        </p:nvSpPr>
        <p:spPr>
          <a:xfrm>
            <a:off x="8371450" y="1237155"/>
            <a:ext cx="2185214" cy="830997"/>
          </a:xfrm>
          <a:prstGeom prst="rect">
            <a:avLst/>
          </a:prstGeom>
        </p:spPr>
        <p:txBody>
          <a:bodyPr wrap="none">
            <a:spAutoFit/>
          </a:bodyPr>
          <a:lstStyle/>
          <a:p>
            <a:r>
              <a:rPr lang="en-GB" sz="2400" dirty="0">
                <a:latin typeface="Yu Gothic UI" panose="020B0500000000000000" pitchFamily="34" charset="-128"/>
                <a:ea typeface="Yu Gothic UI" panose="020B0500000000000000" pitchFamily="34" charset="-128"/>
              </a:rPr>
              <a:t>Phenomena = </a:t>
            </a:r>
          </a:p>
          <a:p>
            <a:r>
              <a:rPr lang="en-GB" sz="2400" dirty="0">
                <a:latin typeface="Yu Gothic UI" panose="020B0500000000000000" pitchFamily="34" charset="-128"/>
                <a:ea typeface="Yu Gothic UI" panose="020B0500000000000000" pitchFamily="34" charset="-128"/>
              </a:rPr>
              <a:t>elevation</a:t>
            </a:r>
          </a:p>
        </p:txBody>
      </p:sp>
      <p:sp>
        <p:nvSpPr>
          <p:cNvPr id="44" name="Rectangle 43"/>
          <p:cNvSpPr/>
          <p:nvPr/>
        </p:nvSpPr>
        <p:spPr>
          <a:xfrm>
            <a:off x="11047289" y="3472349"/>
            <a:ext cx="1119217" cy="830997"/>
          </a:xfrm>
          <a:prstGeom prst="rect">
            <a:avLst/>
          </a:prstGeom>
        </p:spPr>
        <p:txBody>
          <a:bodyPr wrap="none">
            <a:spAutoFit/>
          </a:bodyPr>
          <a:lstStyle/>
          <a:p>
            <a:r>
              <a:rPr lang="en-GB" sz="2400" dirty="0">
                <a:latin typeface="Yu Gothic UI" panose="020B0500000000000000" pitchFamily="34" charset="-128"/>
                <a:ea typeface="Yu Gothic UI" panose="020B0500000000000000" pitchFamily="34" charset="-128"/>
              </a:rPr>
              <a:t>Line = </a:t>
            </a:r>
          </a:p>
          <a:p>
            <a:r>
              <a:rPr lang="en-GB" sz="2400" dirty="0">
                <a:latin typeface="Yu Gothic UI" panose="020B0500000000000000" pitchFamily="34" charset="-128"/>
                <a:ea typeface="Yu Gothic UI" panose="020B0500000000000000" pitchFamily="34" charset="-128"/>
              </a:rPr>
              <a:t>road</a:t>
            </a:r>
          </a:p>
        </p:txBody>
      </p:sp>
      <p:sp>
        <p:nvSpPr>
          <p:cNvPr id="29" name="Rectangle 28"/>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Basic characteristics of geographic data</a:t>
            </a:r>
          </a:p>
        </p:txBody>
      </p:sp>
      <p:grpSp>
        <p:nvGrpSpPr>
          <p:cNvPr id="19" name="Group 29"/>
          <p:cNvGrpSpPr>
            <a:grpSpLocks/>
          </p:cNvGrpSpPr>
          <p:nvPr/>
        </p:nvGrpSpPr>
        <p:grpSpPr bwMode="auto">
          <a:xfrm>
            <a:off x="6679955" y="3302253"/>
            <a:ext cx="4610379" cy="2176631"/>
            <a:chOff x="2407" y="2964"/>
            <a:chExt cx="2080" cy="982"/>
          </a:xfrm>
        </p:grpSpPr>
        <p:sp>
          <p:nvSpPr>
            <p:cNvPr id="20" name="Freeform 13" descr="Small confetti"/>
            <p:cNvSpPr>
              <a:spLocks/>
            </p:cNvSpPr>
            <p:nvPr/>
          </p:nvSpPr>
          <p:spPr bwMode="auto">
            <a:xfrm>
              <a:off x="3496" y="3673"/>
              <a:ext cx="560" cy="273"/>
            </a:xfrm>
            <a:custGeom>
              <a:avLst/>
              <a:gdLst>
                <a:gd name="T0" fmla="*/ 479 w 560"/>
                <a:gd name="T1" fmla="*/ 53 h 273"/>
                <a:gd name="T2" fmla="*/ 359 w 560"/>
                <a:gd name="T3" fmla="*/ 5 h 273"/>
                <a:gd name="T4" fmla="*/ 191 w 560"/>
                <a:gd name="T5" fmla="*/ 21 h 273"/>
                <a:gd name="T6" fmla="*/ 55 w 560"/>
                <a:gd name="T7" fmla="*/ 101 h 273"/>
                <a:gd name="T8" fmla="*/ 15 w 560"/>
                <a:gd name="T9" fmla="*/ 229 h 273"/>
                <a:gd name="T10" fmla="*/ 143 w 560"/>
                <a:gd name="T11" fmla="*/ 269 h 273"/>
                <a:gd name="T12" fmla="*/ 375 w 560"/>
                <a:gd name="T13" fmla="*/ 253 h 273"/>
                <a:gd name="T14" fmla="*/ 543 w 560"/>
                <a:gd name="T15" fmla="*/ 173 h 273"/>
                <a:gd name="T16" fmla="*/ 479 w 560"/>
                <a:gd name="T17" fmla="*/ 53 h 2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60"/>
                <a:gd name="T28" fmla="*/ 0 h 273"/>
                <a:gd name="T29" fmla="*/ 560 w 560"/>
                <a:gd name="T30" fmla="*/ 273 h 2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60" h="273">
                  <a:moveTo>
                    <a:pt x="479" y="53"/>
                  </a:moveTo>
                  <a:cubicBezTo>
                    <a:pt x="448" y="25"/>
                    <a:pt x="407" y="10"/>
                    <a:pt x="359" y="5"/>
                  </a:cubicBezTo>
                  <a:cubicBezTo>
                    <a:pt x="311" y="0"/>
                    <a:pt x="242" y="5"/>
                    <a:pt x="191" y="21"/>
                  </a:cubicBezTo>
                  <a:cubicBezTo>
                    <a:pt x="140" y="37"/>
                    <a:pt x="84" y="66"/>
                    <a:pt x="55" y="101"/>
                  </a:cubicBezTo>
                  <a:cubicBezTo>
                    <a:pt x="26" y="136"/>
                    <a:pt x="0" y="201"/>
                    <a:pt x="15" y="229"/>
                  </a:cubicBezTo>
                  <a:cubicBezTo>
                    <a:pt x="30" y="257"/>
                    <a:pt x="83" y="265"/>
                    <a:pt x="143" y="269"/>
                  </a:cubicBezTo>
                  <a:cubicBezTo>
                    <a:pt x="203" y="273"/>
                    <a:pt x="308" y="269"/>
                    <a:pt x="375" y="253"/>
                  </a:cubicBezTo>
                  <a:cubicBezTo>
                    <a:pt x="442" y="237"/>
                    <a:pt x="526" y="206"/>
                    <a:pt x="543" y="173"/>
                  </a:cubicBezTo>
                  <a:cubicBezTo>
                    <a:pt x="560" y="140"/>
                    <a:pt x="510" y="81"/>
                    <a:pt x="479" y="53"/>
                  </a:cubicBezTo>
                  <a:close/>
                </a:path>
              </a:pathLst>
            </a:custGeom>
            <a:solidFill>
              <a:srgbClr val="00B0F0"/>
            </a:solidFill>
            <a:ln w="12700" cap="flat" cmpd="sng">
              <a:solidFill>
                <a:schemeClr val="tx1"/>
              </a:solidFill>
              <a:prstDash val="solid"/>
              <a:round/>
              <a:headEnd/>
              <a:tailEnd/>
            </a:ln>
          </p:spPr>
          <p:txBody>
            <a:bodyPr wrap="none" lIns="86734" tIns="42606" rIns="86734" bIns="42606" anchor="ctr">
              <a:spAutoFit/>
            </a:bodyPr>
            <a:lstStyle/>
            <a:p>
              <a:endParaRPr lang="nb-NO"/>
            </a:p>
          </p:txBody>
        </p:sp>
        <p:sp>
          <p:nvSpPr>
            <p:cNvPr id="25" name="Freeform 14"/>
            <p:cNvSpPr>
              <a:spLocks/>
            </p:cNvSpPr>
            <p:nvPr/>
          </p:nvSpPr>
          <p:spPr bwMode="auto">
            <a:xfrm>
              <a:off x="2407" y="3318"/>
              <a:ext cx="2080" cy="313"/>
            </a:xfrm>
            <a:custGeom>
              <a:avLst/>
              <a:gdLst>
                <a:gd name="T0" fmla="*/ 0 w 2080"/>
                <a:gd name="T1" fmla="*/ 0 h 313"/>
                <a:gd name="T2" fmla="*/ 200 w 2080"/>
                <a:gd name="T3" fmla="*/ 144 h 313"/>
                <a:gd name="T4" fmla="*/ 616 w 2080"/>
                <a:gd name="T5" fmla="*/ 184 h 313"/>
                <a:gd name="T6" fmla="*/ 968 w 2080"/>
                <a:gd name="T7" fmla="*/ 112 h 313"/>
                <a:gd name="T8" fmla="*/ 1184 w 2080"/>
                <a:gd name="T9" fmla="*/ 208 h 313"/>
                <a:gd name="T10" fmla="*/ 1544 w 2080"/>
                <a:gd name="T11" fmla="*/ 312 h 313"/>
                <a:gd name="T12" fmla="*/ 2080 w 2080"/>
                <a:gd name="T13" fmla="*/ 216 h 313"/>
                <a:gd name="T14" fmla="*/ 0 60000 65536"/>
                <a:gd name="T15" fmla="*/ 0 60000 65536"/>
                <a:gd name="T16" fmla="*/ 0 60000 65536"/>
                <a:gd name="T17" fmla="*/ 0 60000 65536"/>
                <a:gd name="T18" fmla="*/ 0 60000 65536"/>
                <a:gd name="T19" fmla="*/ 0 60000 65536"/>
                <a:gd name="T20" fmla="*/ 0 60000 65536"/>
                <a:gd name="T21" fmla="*/ 0 w 2080"/>
                <a:gd name="T22" fmla="*/ 0 h 313"/>
                <a:gd name="T23" fmla="*/ 2080 w 2080"/>
                <a:gd name="T24" fmla="*/ 313 h 3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80" h="313">
                  <a:moveTo>
                    <a:pt x="0" y="0"/>
                  </a:moveTo>
                  <a:cubicBezTo>
                    <a:pt x="48" y="56"/>
                    <a:pt x="97" y="113"/>
                    <a:pt x="200" y="144"/>
                  </a:cubicBezTo>
                  <a:cubicBezTo>
                    <a:pt x="303" y="175"/>
                    <a:pt x="488" y="189"/>
                    <a:pt x="616" y="184"/>
                  </a:cubicBezTo>
                  <a:cubicBezTo>
                    <a:pt x="744" y="179"/>
                    <a:pt x="873" y="108"/>
                    <a:pt x="968" y="112"/>
                  </a:cubicBezTo>
                  <a:cubicBezTo>
                    <a:pt x="1063" y="116"/>
                    <a:pt x="1088" y="175"/>
                    <a:pt x="1184" y="208"/>
                  </a:cubicBezTo>
                  <a:cubicBezTo>
                    <a:pt x="1280" y="241"/>
                    <a:pt x="1395" y="311"/>
                    <a:pt x="1544" y="312"/>
                  </a:cubicBezTo>
                  <a:cubicBezTo>
                    <a:pt x="1693" y="313"/>
                    <a:pt x="1886" y="264"/>
                    <a:pt x="2080" y="216"/>
                  </a:cubicBezTo>
                </a:path>
              </a:pathLst>
            </a:custGeom>
            <a:noFill/>
            <a:ln w="222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lIns="86734" tIns="42606" rIns="86734" bIns="42606" anchor="ctr">
              <a:spAutoFit/>
            </a:bodyPr>
            <a:lstStyle/>
            <a:p>
              <a:endParaRPr lang="nb-NO"/>
            </a:p>
          </p:txBody>
        </p:sp>
        <p:sp>
          <p:nvSpPr>
            <p:cNvPr id="26" name="Oval 15"/>
            <p:cNvSpPr>
              <a:spLocks noChangeAspect="1" noChangeArrowheads="1"/>
            </p:cNvSpPr>
            <p:nvPr/>
          </p:nvSpPr>
          <p:spPr bwMode="auto">
            <a:xfrm>
              <a:off x="3119" y="2964"/>
              <a:ext cx="57" cy="57"/>
            </a:xfrm>
            <a:prstGeom prst="ellipse">
              <a:avLst/>
            </a:prstGeom>
            <a:solidFill>
              <a:schemeClr val="tx1"/>
            </a:solidFill>
            <a:ln w="12700" algn="ctr">
              <a:solidFill>
                <a:schemeClr val="tx1"/>
              </a:solidFill>
              <a:round/>
              <a:headEnd/>
              <a:tailEnd/>
            </a:ln>
          </p:spPr>
          <p:txBody>
            <a:bodyPr wrap="none" lIns="86734" tIns="42606" rIns="86734" bIns="42606" anchor="ct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endParaRPr lang="nb-NO" altLang="nb-NO">
                <a:latin typeface="Times" panose="02020603050405020304" pitchFamily="18" charset="0"/>
              </a:endParaRPr>
            </a:p>
          </p:txBody>
        </p:sp>
      </p:grpSp>
      <p:sp>
        <p:nvSpPr>
          <p:cNvPr id="30" name="Rectangle 29"/>
          <p:cNvSpPr/>
          <p:nvPr/>
        </p:nvSpPr>
        <p:spPr>
          <a:xfrm>
            <a:off x="539520" y="1479492"/>
            <a:ext cx="5191232" cy="5047536"/>
          </a:xfrm>
          <a:prstGeom prst="rect">
            <a:avLst/>
          </a:prstGeom>
        </p:spPr>
        <p:txBody>
          <a:bodyPr wrap="square">
            <a:spAutoFit/>
          </a:bodyPr>
          <a:lstStyle/>
          <a:p>
            <a:pPr marL="542925" lvl="0"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Geographic phenomena </a:t>
            </a:r>
            <a:r>
              <a:rPr lang="en-GB" altLang="nb-NO" sz="2800" dirty="0">
                <a:solidFill>
                  <a:prstClr val="black"/>
                </a:solidFill>
                <a:latin typeface="Yu Gothic UI" panose="020B0500000000000000" pitchFamily="34" charset="-128"/>
                <a:ea typeface="Yu Gothic UI" panose="020B0500000000000000" pitchFamily="34" charset="-128"/>
              </a:rPr>
              <a:t>in the real world exist as:</a:t>
            </a:r>
          </a:p>
          <a:p>
            <a:pPr marL="893763" lvl="1" indent="-350838">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Objects/entities (discrete): </a:t>
            </a:r>
          </a:p>
          <a:p>
            <a:pPr marL="1350963" lvl="2" indent="-350838">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Points, Lines, Polygons</a:t>
            </a:r>
          </a:p>
          <a:p>
            <a:pPr marL="893763" lvl="1" indent="-350838">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Continuous fields</a:t>
            </a:r>
          </a:p>
          <a:p>
            <a:pPr marL="542925" lvl="0" indent="-542925">
              <a:buClr>
                <a:srgbClr val="1F7F79"/>
              </a:buClr>
              <a:buFont typeface="Segoe UI" panose="020B0502040204020203" pitchFamily="34" charset="0"/>
              <a:buChar char="⃣"/>
            </a:pPr>
            <a:endParaRPr lang="en-US" altLang="nb-NO"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lvl="0"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Spatial data have two distinct components</a:t>
            </a:r>
          </a:p>
          <a:p>
            <a:pPr marL="893763" lvl="1" indent="-350838">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Place (geographical location)</a:t>
            </a:r>
          </a:p>
          <a:p>
            <a:pPr marL="893763" lvl="1" indent="-350838">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Attribute (properties)</a:t>
            </a:r>
            <a:endParaRPr lang="en-US" altLang="nb-NO" sz="32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lvl="1"/>
            <a:endParaRPr lang="en-GB" altLang="nb-NO" sz="2800" dirty="0">
              <a:solidFill>
                <a:prstClr val="black"/>
              </a:solidFill>
              <a:latin typeface="Yu Gothic UI" panose="020B0500000000000000" pitchFamily="34" charset="-128"/>
              <a:ea typeface="Yu Gothic UI" panose="020B0500000000000000" pitchFamily="34" charset="-128"/>
            </a:endParaRPr>
          </a:p>
        </p:txBody>
      </p:sp>
      <p:sp>
        <p:nvSpPr>
          <p:cNvPr id="31" name="Line 8"/>
          <p:cNvSpPr>
            <a:spLocks noChangeShapeType="1"/>
          </p:cNvSpPr>
          <p:nvPr/>
        </p:nvSpPr>
        <p:spPr bwMode="auto">
          <a:xfrm flipV="1">
            <a:off x="5946277" y="3435267"/>
            <a:ext cx="17732" cy="2526742"/>
          </a:xfrm>
          <a:prstGeom prst="line">
            <a:avLst/>
          </a:prstGeom>
          <a:noFill/>
          <a:ln w="12700">
            <a:solidFill>
              <a:schemeClr val="tx1">
                <a:lumMod val="65000"/>
                <a:lumOff val="35000"/>
              </a:schemeClr>
            </a:solidFill>
            <a:round/>
            <a:headEnd/>
            <a:tailEnd type="triangle" w="lg" len="lg"/>
          </a:ln>
          <a:extLst>
            <a:ext uri="{909E8E84-426E-40DD-AFC4-6F175D3DCCD1}">
              <a14:hiddenFill xmlns:a14="http://schemas.microsoft.com/office/drawing/2010/main">
                <a:noFill/>
              </a14:hiddenFill>
            </a:ext>
          </a:extLst>
        </p:spPr>
        <p:txBody>
          <a:bodyPr wrap="square" lIns="86734" tIns="42606" rIns="86734" bIns="42606" anchor="ctr">
            <a:spAutoFit/>
          </a:bodyPr>
          <a:lstStyle/>
          <a:p>
            <a:endParaRPr lang="nb-NO">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27787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Basic characteristics of geographic data</a:t>
            </a:r>
          </a:p>
        </p:txBody>
      </p:sp>
      <p:sp>
        <p:nvSpPr>
          <p:cNvPr id="9" name="Rectangle 8"/>
          <p:cNvSpPr/>
          <p:nvPr/>
        </p:nvSpPr>
        <p:spPr>
          <a:xfrm>
            <a:off x="4375882" y="1444006"/>
            <a:ext cx="7974456" cy="3046988"/>
          </a:xfrm>
          <a:prstGeom prst="rect">
            <a:avLst/>
          </a:prstGeom>
        </p:spPr>
        <p:txBody>
          <a:bodyPr wrap="square">
            <a:spAutoFit/>
          </a:bodyPr>
          <a:lstStyle/>
          <a:p>
            <a:pPr marL="571500" indent="-571500">
              <a:lnSpc>
                <a:spcPct val="150000"/>
              </a:lnSpc>
              <a:buFont typeface="Arial" panose="020B0604020202020204" pitchFamily="34" charset="0"/>
              <a:buChar char="•"/>
            </a:pPr>
            <a:r>
              <a:rPr lang="en-US" sz="3600" dirty="0">
                <a:latin typeface="Yu Gothic UI" panose="020B0500000000000000" pitchFamily="34" charset="-128"/>
                <a:ea typeface="Yu Gothic UI" panose="020B0500000000000000" pitchFamily="34" charset="-128"/>
                <a:cs typeface="Segoe UI" panose="020B0502040204020203" pitchFamily="34" charset="0"/>
              </a:rPr>
              <a:t>Spatial location </a:t>
            </a:r>
          </a:p>
          <a:p>
            <a:pPr marL="571500" indent="-571500">
              <a:lnSpc>
                <a:spcPct val="150000"/>
              </a:lnSpc>
              <a:buFont typeface="Arial" panose="020B0604020202020204" pitchFamily="34" charset="0"/>
              <a:buChar char="•"/>
            </a:pPr>
            <a:r>
              <a:rPr lang="en-US" sz="3600" dirty="0">
                <a:latin typeface="Yu Gothic UI" panose="020B0500000000000000" pitchFamily="34" charset="-128"/>
                <a:ea typeface="Yu Gothic UI" panose="020B0500000000000000" pitchFamily="34" charset="-128"/>
                <a:cs typeface="Segoe UI" panose="020B0502040204020203" pitchFamily="34" charset="0"/>
              </a:rPr>
              <a:t>Continuity (continuous vs discrete) </a:t>
            </a:r>
          </a:p>
          <a:p>
            <a:pPr marL="571500" indent="-571500">
              <a:buFont typeface="Arial" panose="020B0604020202020204" pitchFamily="34" charset="0"/>
              <a:buChar char="•"/>
            </a:pPr>
            <a:endParaRPr lang="en-US" sz="1200" dirty="0">
              <a:latin typeface="Yu Gothic UI" panose="020B0500000000000000" pitchFamily="34" charset="-128"/>
              <a:ea typeface="Yu Gothic UI" panose="020B0500000000000000" pitchFamily="34" charset="-128"/>
              <a:cs typeface="Segoe UI" panose="020B0502040204020203" pitchFamily="34" charset="0"/>
            </a:endParaRPr>
          </a:p>
          <a:p>
            <a:pPr marL="571500" indent="-571500">
              <a:buFont typeface="Arial" panose="020B0604020202020204" pitchFamily="34" charset="0"/>
              <a:buChar char="•"/>
            </a:pPr>
            <a:r>
              <a:rPr lang="en-US" sz="3600" dirty="0">
                <a:latin typeface="Yu Gothic UI" panose="020B0500000000000000" pitchFamily="34" charset="-128"/>
                <a:ea typeface="Yu Gothic UI" panose="020B0500000000000000" pitchFamily="34" charset="-128"/>
                <a:cs typeface="Segoe UI" panose="020B0502040204020203" pitchFamily="34" charset="0"/>
              </a:rPr>
              <a:t>Attributes (level of measurement)</a:t>
            </a:r>
          </a:p>
          <a:p>
            <a:r>
              <a:rPr lang="en-US" sz="3600"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5" name="Rectangle 4"/>
          <p:cNvSpPr/>
          <p:nvPr/>
        </p:nvSpPr>
        <p:spPr>
          <a:xfrm>
            <a:off x="494355" y="1148326"/>
            <a:ext cx="3519377" cy="51567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0000" y="3959705"/>
            <a:ext cx="2768666" cy="233386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0000" y="1265289"/>
            <a:ext cx="2667370" cy="2456111"/>
          </a:xfrm>
          <a:prstGeom prst="rect">
            <a:avLst/>
          </a:prstGeom>
        </p:spPr>
      </p:pic>
      <p:sp>
        <p:nvSpPr>
          <p:cNvPr id="8" name="Rectangle 7"/>
          <p:cNvSpPr/>
          <p:nvPr/>
        </p:nvSpPr>
        <p:spPr>
          <a:xfrm>
            <a:off x="2542604" y="1148326"/>
            <a:ext cx="14285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Real World</a:t>
            </a:r>
          </a:p>
        </p:txBody>
      </p:sp>
      <p:sp>
        <p:nvSpPr>
          <p:cNvPr id="10" name="Rectangle 9"/>
          <p:cNvSpPr/>
          <p:nvPr/>
        </p:nvSpPr>
        <p:spPr>
          <a:xfrm>
            <a:off x="1582557" y="3549410"/>
            <a:ext cx="24961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Digital Environment </a:t>
            </a:r>
          </a:p>
        </p:txBody>
      </p:sp>
      <p:sp>
        <p:nvSpPr>
          <p:cNvPr id="11" name="Curved Right Arrow 10"/>
          <p:cNvSpPr/>
          <p:nvPr/>
        </p:nvSpPr>
        <p:spPr>
          <a:xfrm>
            <a:off x="637251" y="2863091"/>
            <a:ext cx="648177" cy="1499191"/>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1880641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Basic characteristics of geographic data</a:t>
            </a:r>
          </a:p>
        </p:txBody>
      </p:sp>
      <p:sp>
        <p:nvSpPr>
          <p:cNvPr id="9" name="Rectangle 8"/>
          <p:cNvSpPr/>
          <p:nvPr/>
        </p:nvSpPr>
        <p:spPr>
          <a:xfrm>
            <a:off x="4375882" y="1444006"/>
            <a:ext cx="8033832" cy="3231654"/>
          </a:xfrm>
          <a:prstGeom prst="rect">
            <a:avLst/>
          </a:prstGeom>
        </p:spPr>
        <p:txBody>
          <a:bodyPr wrap="square">
            <a:spAutoFit/>
          </a:bodyPr>
          <a:lstStyle/>
          <a:p>
            <a:pPr marL="571500" indent="-571500">
              <a:lnSpc>
                <a:spcPct val="150000"/>
              </a:lnSpc>
              <a:buFont typeface="Arial" panose="020B0604020202020204" pitchFamily="34" charset="0"/>
              <a:buChar char="•"/>
            </a:pPr>
            <a:r>
              <a:rPr lang="en-US" sz="3600" dirty="0">
                <a:latin typeface="Yu Gothic UI" panose="020B0500000000000000" pitchFamily="34" charset="-128"/>
                <a:ea typeface="Yu Gothic UI" panose="020B0500000000000000" pitchFamily="34" charset="-128"/>
                <a:cs typeface="Segoe UI" panose="020B0502040204020203" pitchFamily="34" charset="0"/>
              </a:rPr>
              <a:t>Spatial location </a:t>
            </a:r>
          </a:p>
          <a:p>
            <a:pPr marL="571500" indent="-571500">
              <a:lnSpc>
                <a:spcPct val="150000"/>
              </a:lnSpc>
              <a:buFont typeface="Arial" panose="020B0604020202020204" pitchFamily="34" charset="0"/>
              <a:buChar char="•"/>
            </a:pPr>
            <a:r>
              <a:rPr lang="en-US" sz="36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rPr>
              <a:t>Continuity (continuous vs discrete)</a:t>
            </a:r>
          </a:p>
          <a:p>
            <a:pPr marL="571500" indent="-571500">
              <a:buFont typeface="Arial" panose="020B0604020202020204" pitchFamily="34" charset="0"/>
              <a:buChar char="•"/>
            </a:pPr>
            <a:endParaRPr lang="en-US" sz="12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571500" indent="-571500">
              <a:buFont typeface="Arial" panose="020B0604020202020204" pitchFamily="34" charset="0"/>
              <a:buChar char="•"/>
            </a:pPr>
            <a:r>
              <a:rPr lang="en-US" sz="36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rPr>
              <a:t>Attributes (level of measurement)</a:t>
            </a:r>
          </a:p>
          <a:p>
            <a:pPr marL="571500" indent="-571500">
              <a:buFont typeface="Arial" panose="020B0604020202020204" pitchFamily="34" charset="0"/>
              <a:buChar char="•"/>
            </a:pPr>
            <a:endParaRPr lang="en-US" sz="12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endParaRPr>
          </a:p>
          <a:p>
            <a:endParaRPr lang="nb-NO" sz="36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5" name="Rectangle 4"/>
          <p:cNvSpPr/>
          <p:nvPr/>
        </p:nvSpPr>
        <p:spPr>
          <a:xfrm>
            <a:off x="494355" y="1148326"/>
            <a:ext cx="3519377" cy="51567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0000" y="3959705"/>
            <a:ext cx="2768666" cy="233386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0000" y="1265289"/>
            <a:ext cx="2667370" cy="2456111"/>
          </a:xfrm>
          <a:prstGeom prst="rect">
            <a:avLst/>
          </a:prstGeom>
        </p:spPr>
      </p:pic>
      <p:sp>
        <p:nvSpPr>
          <p:cNvPr id="8" name="Rectangle 7"/>
          <p:cNvSpPr/>
          <p:nvPr/>
        </p:nvSpPr>
        <p:spPr>
          <a:xfrm>
            <a:off x="2542604" y="1148326"/>
            <a:ext cx="14285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Real World</a:t>
            </a:r>
          </a:p>
        </p:txBody>
      </p:sp>
      <p:sp>
        <p:nvSpPr>
          <p:cNvPr id="10" name="Rectangle 9"/>
          <p:cNvSpPr/>
          <p:nvPr/>
        </p:nvSpPr>
        <p:spPr>
          <a:xfrm>
            <a:off x="1582557" y="3549410"/>
            <a:ext cx="24961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Digital Environment </a:t>
            </a:r>
          </a:p>
        </p:txBody>
      </p:sp>
      <p:sp>
        <p:nvSpPr>
          <p:cNvPr id="11" name="Curved Right Arrow 10"/>
          <p:cNvSpPr/>
          <p:nvPr/>
        </p:nvSpPr>
        <p:spPr>
          <a:xfrm>
            <a:off x="637251" y="2863091"/>
            <a:ext cx="648177" cy="1499191"/>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769206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Geographical location</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1542" r="24549"/>
          <a:stretch/>
        </p:blipFill>
        <p:spPr>
          <a:xfrm>
            <a:off x="6655981" y="0"/>
            <a:ext cx="5536019" cy="6858000"/>
          </a:xfrm>
          <a:prstGeom prst="rect">
            <a:avLst/>
          </a:prstGeom>
        </p:spPr>
      </p:pic>
      <p:sp>
        <p:nvSpPr>
          <p:cNvPr id="2" name="Rectangle 1"/>
          <p:cNvSpPr/>
          <p:nvPr/>
        </p:nvSpPr>
        <p:spPr>
          <a:xfrm>
            <a:off x="504122" y="1404705"/>
            <a:ext cx="7565983" cy="4724370"/>
          </a:xfrm>
          <a:prstGeom prst="rect">
            <a:avLst/>
          </a:prstGeom>
        </p:spPr>
        <p:txBody>
          <a:bodyPr wrap="square">
            <a:spAutoFit/>
          </a:bodyPr>
          <a:lstStyle/>
          <a:p>
            <a:pPr marL="542925" lvl="0" indent="-542925">
              <a:lnSpc>
                <a:spcPct val="100000"/>
              </a:lnSpc>
              <a:spcBef>
                <a:spcPts val="0"/>
              </a:spcBef>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Absolute reference system</a:t>
            </a:r>
          </a:p>
          <a:p>
            <a:pPr marL="893763" lvl="1" indent="-350838">
              <a:lnSpc>
                <a:spcPct val="100000"/>
              </a:lnSpc>
              <a:spcBef>
                <a:spcPts val="0"/>
              </a:spcBef>
              <a:buFont typeface="Segoe UI" panose="020B0502040204020203"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Georeferencing systems</a:t>
            </a:r>
          </a:p>
          <a:p>
            <a:pPr marL="1457325" lvl="2" indent="-457200">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Ellipsoids</a:t>
            </a:r>
          </a:p>
          <a:p>
            <a:pPr marL="1457325" lvl="2" indent="-457200">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Geoids</a:t>
            </a:r>
          </a:p>
          <a:p>
            <a:pPr marL="1457325" lvl="2" indent="-457200">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Datum</a:t>
            </a:r>
          </a:p>
          <a:p>
            <a:pPr marL="1457325" lvl="2" indent="-457200">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Projections</a:t>
            </a:r>
          </a:p>
          <a:p>
            <a:pPr marL="1457325" lvl="2" indent="-457200">
              <a:buFont typeface="Arial" panose="020B0604020202020204"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Coordinate systems</a:t>
            </a:r>
          </a:p>
          <a:p>
            <a:pPr marL="1457325" lvl="2" indent="-457200">
              <a:buFont typeface="Arial" panose="020B0604020202020204" pitchFamily="34" charset="0"/>
              <a:buChar char="•"/>
            </a:pPr>
            <a:endParaRPr lang="en-GB" altLang="nb-NO" sz="1050" dirty="0">
              <a:solidFill>
                <a:prstClr val="black"/>
              </a:solidFill>
              <a:latin typeface="Yu Gothic UI" panose="020B0500000000000000" pitchFamily="34" charset="-128"/>
              <a:ea typeface="Yu Gothic UI" panose="020B0500000000000000" pitchFamily="34" charset="-128"/>
            </a:endParaRPr>
          </a:p>
          <a:p>
            <a:pPr marL="542925" lvl="0"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Relative reference system</a:t>
            </a:r>
          </a:p>
          <a:p>
            <a:pPr marL="893763" lvl="1" indent="-350838">
              <a:buFont typeface="Segoe UI" panose="020B0502040204020203"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Local coordinate systems</a:t>
            </a:r>
          </a:p>
          <a:p>
            <a:pPr marL="542925" lvl="0" indent="-542925">
              <a:buClr>
                <a:srgbClr val="1F7F79"/>
              </a:buClr>
              <a:buFont typeface="Segoe UI" panose="020B0502040204020203" pitchFamily="34" charset="0"/>
              <a:buChar char="⃣"/>
            </a:pPr>
            <a:endParaRPr lang="en-US" altLang="nb-NO" sz="105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lvl="0" indent="-542925">
              <a:buClr>
                <a:srgbClr val="1F7F79"/>
              </a:buClr>
              <a:buFont typeface="Segoe UI" panose="020B0502040204020203" pitchFamily="34" charset="0"/>
              <a:buChar char="⃣"/>
            </a:pPr>
            <a:r>
              <a:rPr lang="en-US" altLang="nb-NO" sz="28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Geographical information</a:t>
            </a:r>
          </a:p>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E.g. postcodes, administrative units</a:t>
            </a:r>
          </a:p>
        </p:txBody>
      </p:sp>
    </p:spTree>
    <p:extLst>
      <p:ext uri="{BB962C8B-B14F-4D97-AF65-F5344CB8AC3E}">
        <p14:creationId xmlns:p14="http://schemas.microsoft.com/office/powerpoint/2010/main" val="2803496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Basic characteristics of geographic data</a:t>
            </a:r>
          </a:p>
        </p:txBody>
      </p:sp>
      <p:sp>
        <p:nvSpPr>
          <p:cNvPr id="9" name="Rectangle 8"/>
          <p:cNvSpPr/>
          <p:nvPr/>
        </p:nvSpPr>
        <p:spPr>
          <a:xfrm>
            <a:off x="4375882" y="1444006"/>
            <a:ext cx="7986331" cy="2677656"/>
          </a:xfrm>
          <a:prstGeom prst="rect">
            <a:avLst/>
          </a:prstGeom>
        </p:spPr>
        <p:txBody>
          <a:bodyPr wrap="square">
            <a:spAutoFit/>
          </a:bodyPr>
          <a:lstStyle/>
          <a:p>
            <a:pPr marL="571500" indent="-571500">
              <a:lnSpc>
                <a:spcPct val="150000"/>
              </a:lnSpc>
              <a:buFont typeface="Arial" panose="020B0604020202020204" pitchFamily="34" charset="0"/>
              <a:buChar char="•"/>
            </a:pPr>
            <a:r>
              <a:rPr lang="en-US" sz="36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rPr>
              <a:t>Spatial location </a:t>
            </a:r>
          </a:p>
          <a:p>
            <a:pPr marL="571500" indent="-571500">
              <a:lnSpc>
                <a:spcPct val="150000"/>
              </a:lnSpc>
              <a:buFont typeface="Arial" panose="020B0604020202020204" pitchFamily="34" charset="0"/>
              <a:buChar char="•"/>
            </a:pPr>
            <a:r>
              <a:rPr lang="en-US" sz="3600" dirty="0">
                <a:latin typeface="Yu Gothic UI" panose="020B0500000000000000" pitchFamily="34" charset="-128"/>
                <a:ea typeface="Yu Gothic UI" panose="020B0500000000000000" pitchFamily="34" charset="-128"/>
                <a:cs typeface="Segoe UI" panose="020B0502040204020203" pitchFamily="34" charset="0"/>
              </a:rPr>
              <a:t>Continuity (continuous vs discrete)</a:t>
            </a:r>
            <a:r>
              <a:rPr lang="en-US" sz="36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rPr>
              <a:t> </a:t>
            </a:r>
          </a:p>
          <a:p>
            <a:pPr marL="571500" indent="-571500">
              <a:buFont typeface="Arial" panose="020B0604020202020204" pitchFamily="34" charset="0"/>
              <a:buChar char="•"/>
            </a:pPr>
            <a:endParaRPr lang="en-US" sz="12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571500" indent="-571500">
              <a:buFont typeface="Arial" panose="020B0604020202020204" pitchFamily="34" charset="0"/>
              <a:buChar char="•"/>
            </a:pPr>
            <a:r>
              <a:rPr lang="en-US" sz="36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rPr>
              <a:t>Attributes (level of measurement)</a:t>
            </a:r>
          </a:p>
          <a:p>
            <a:pPr marL="571500" indent="-571500">
              <a:buFont typeface="Arial" panose="020B0604020202020204" pitchFamily="34" charset="0"/>
              <a:buChar char="•"/>
            </a:pPr>
            <a:endParaRPr lang="en-US" sz="1200" dirty="0">
              <a:solidFill>
                <a:schemeClr val="bg2">
                  <a:lumMod val="75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5" name="Rectangle 4"/>
          <p:cNvSpPr/>
          <p:nvPr/>
        </p:nvSpPr>
        <p:spPr>
          <a:xfrm>
            <a:off x="494355" y="1148326"/>
            <a:ext cx="3519377" cy="51567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0000" y="3959705"/>
            <a:ext cx="2768666" cy="233386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0000" y="1265289"/>
            <a:ext cx="2667370" cy="2456111"/>
          </a:xfrm>
          <a:prstGeom prst="rect">
            <a:avLst/>
          </a:prstGeom>
        </p:spPr>
      </p:pic>
      <p:sp>
        <p:nvSpPr>
          <p:cNvPr id="8" name="Rectangle 7"/>
          <p:cNvSpPr/>
          <p:nvPr/>
        </p:nvSpPr>
        <p:spPr>
          <a:xfrm>
            <a:off x="2542604" y="1148326"/>
            <a:ext cx="14285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Real World</a:t>
            </a:r>
          </a:p>
        </p:txBody>
      </p:sp>
      <p:sp>
        <p:nvSpPr>
          <p:cNvPr id="10" name="Rectangle 9"/>
          <p:cNvSpPr/>
          <p:nvPr/>
        </p:nvSpPr>
        <p:spPr>
          <a:xfrm>
            <a:off x="1582557" y="3549410"/>
            <a:ext cx="24961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Digital Environment </a:t>
            </a:r>
          </a:p>
        </p:txBody>
      </p:sp>
      <p:sp>
        <p:nvSpPr>
          <p:cNvPr id="11" name="Curved Right Arrow 10"/>
          <p:cNvSpPr/>
          <p:nvPr/>
        </p:nvSpPr>
        <p:spPr>
          <a:xfrm>
            <a:off x="637251" y="2863091"/>
            <a:ext cx="648177" cy="1499191"/>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596087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94" b="38147"/>
          <a:stretch/>
        </p:blipFill>
        <p:spPr>
          <a:xfrm>
            <a:off x="0" y="-1505"/>
            <a:ext cx="12192000" cy="5655099"/>
          </a:xfrm>
          <a:prstGeom prst="rect">
            <a:avLst/>
          </a:prstGeom>
        </p:spPr>
      </p:pic>
      <p:sp>
        <p:nvSpPr>
          <p:cNvPr id="6" name="Rectangle 5"/>
          <p:cNvSpPr/>
          <p:nvPr/>
        </p:nvSpPr>
        <p:spPr>
          <a:xfrm>
            <a:off x="0" y="-1505"/>
            <a:ext cx="12192000" cy="68595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pic>
        <p:nvPicPr>
          <p:cNvPr id="5" name="Picture 2" descr="http://global.oup.com/academic/covers/uk/pop-up/97801987428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38" y="600077"/>
            <a:ext cx="4297362"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5410199" y="730323"/>
            <a:ext cx="6666571" cy="954107"/>
          </a:xfrm>
          <a:prstGeom prst="rect">
            <a:avLst/>
          </a:prstGeom>
        </p:spPr>
        <p:txBody>
          <a:bodyPr wrap="square">
            <a:spAutoFit/>
          </a:bodyPr>
          <a:lstStyle/>
          <a:p>
            <a:pPr marL="457200"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Reference textbook: </a:t>
            </a:r>
          </a:p>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r>
              <a:rPr lang="en-US" altLang="nb-NO" sz="2800" i="1" dirty="0">
                <a:latin typeface="Yu Gothic UI" panose="020B0500000000000000" pitchFamily="34" charset="-128"/>
                <a:ea typeface="Yu Gothic UI" panose="020B0500000000000000" pitchFamily="34" charset="-128"/>
                <a:cs typeface="Segoe UI" panose="020B0502040204020203" pitchFamily="34" charset="0"/>
              </a:rPr>
              <a:t>Geographical information systems</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p>
        </p:txBody>
      </p:sp>
    </p:spTree>
    <p:extLst>
      <p:ext uri="{BB962C8B-B14F-4D97-AF65-F5344CB8AC3E}">
        <p14:creationId xmlns:p14="http://schemas.microsoft.com/office/powerpoint/2010/main" val="1562370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Continuous vs. discrete data </a:t>
            </a:r>
          </a:p>
        </p:txBody>
      </p:sp>
      <p:sp>
        <p:nvSpPr>
          <p:cNvPr id="10" name="Rectangle 3"/>
          <p:cNvSpPr txBox="1">
            <a:spLocks noChangeArrowheads="1"/>
          </p:cNvSpPr>
          <p:nvPr/>
        </p:nvSpPr>
        <p:spPr>
          <a:xfrm>
            <a:off x="493498" y="1383433"/>
            <a:ext cx="11266112" cy="5046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Discrete object</a:t>
            </a:r>
          </a:p>
          <a:p>
            <a:pPr marL="893763" lvl="1" indent="-350838">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The space is empty except where there are objects</a:t>
            </a:r>
          </a:p>
          <a:p>
            <a:pPr marL="542925" lvl="1" indent="0">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	The object has well-defined delimitation. </a:t>
            </a:r>
          </a:p>
          <a:p>
            <a:pPr lvl="2"/>
            <a:r>
              <a:rPr lang="en-US" altLang="nb-NO" dirty="0">
                <a:latin typeface="Yu Gothic UI" panose="020B0500000000000000" pitchFamily="34" charset="-128"/>
                <a:ea typeface="Yu Gothic UI" panose="020B0500000000000000" pitchFamily="34" charset="-128"/>
                <a:cs typeface="Segoe UI" panose="020B0502040204020203" pitchFamily="34" charset="0"/>
              </a:rPr>
              <a:t>Objects can be counted. Examples: </a:t>
            </a:r>
          </a:p>
          <a:p>
            <a:pPr lvl="3">
              <a:buFont typeface="Wingdings" panose="05000000000000000000" pitchFamily="2" charset="2"/>
              <a:buChar char="§"/>
            </a:pP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Points: Town, power pole</a:t>
            </a:r>
          </a:p>
          <a:p>
            <a:pPr lvl="3">
              <a:buFont typeface="Wingdings" panose="05000000000000000000" pitchFamily="2" charset="2"/>
              <a:buChar char="§"/>
            </a:pP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Line: river stream, highway</a:t>
            </a:r>
          </a:p>
          <a:p>
            <a:pPr lvl="3">
              <a:buFont typeface="Wingdings" panose="05000000000000000000" pitchFamily="2" charset="2"/>
              <a:buChar char="§"/>
            </a:pP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Polygon (area): national park, countries</a:t>
            </a:r>
          </a:p>
          <a:p>
            <a:endParaRPr lang="en-US" altLang="nb-NO" sz="1000" dirty="0">
              <a:latin typeface="Yu Gothic UI" panose="020B0500000000000000" pitchFamily="34" charset="-128"/>
              <a:ea typeface="Yu Gothic UI" panose="020B0500000000000000" pitchFamily="34" charset="-128"/>
              <a:cs typeface="Segoe UI" panose="020B0502040204020203" pitchFamily="34" charset="0"/>
            </a:endParaRPr>
          </a:p>
          <a:p>
            <a:pPr marL="542925" lvl="0"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Continuous object</a:t>
            </a:r>
          </a:p>
          <a:p>
            <a:pPr marL="893763" lvl="1" indent="-350838">
              <a:lnSpc>
                <a:spcPct val="100000"/>
              </a:lnSpc>
              <a:spcBef>
                <a:spcPts val="0"/>
              </a:spcBef>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Data values distributed across a surface without interruption</a:t>
            </a:r>
          </a:p>
          <a:p>
            <a:pPr marL="893763" lvl="1" indent="-350838">
              <a:lnSpc>
                <a:spcPct val="100000"/>
              </a:lnSpc>
              <a:spcBef>
                <a:spcPts val="0"/>
              </a:spcBef>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Each variable is defined at every possible position</a:t>
            </a:r>
          </a:p>
          <a:p>
            <a:pPr lvl="2"/>
            <a:r>
              <a:rPr lang="en-US" altLang="nb-NO" dirty="0">
                <a:latin typeface="Yu Gothic UI" panose="020B0500000000000000" pitchFamily="34" charset="-128"/>
                <a:ea typeface="Yu Gothic UI" panose="020B0500000000000000" pitchFamily="34" charset="-128"/>
                <a:cs typeface="Segoe UI" panose="020B0502040204020203" pitchFamily="34" charset="0"/>
              </a:rPr>
              <a:t>Example: Temperature, elevation</a:t>
            </a:r>
          </a:p>
        </p:txBody>
      </p:sp>
    </p:spTree>
    <p:extLst>
      <p:ext uri="{BB962C8B-B14F-4D97-AF65-F5344CB8AC3E}">
        <p14:creationId xmlns:p14="http://schemas.microsoft.com/office/powerpoint/2010/main" val="3181219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492009" y="1383432"/>
            <a:ext cx="11266112" cy="5046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Some data types may be presented as either discrete or continuous </a:t>
            </a:r>
          </a:p>
          <a:p>
            <a:pPr marL="0" indent="0">
              <a:buClr>
                <a:srgbClr val="1F7F79"/>
              </a:buClr>
              <a:buNone/>
            </a:pPr>
            <a:endParaRPr lang="en-US" altLang="nb-NO" sz="1600"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Example: </a:t>
            </a:r>
          </a:p>
          <a:p>
            <a:pPr marL="1350963" lvl="2" indent="-350838">
              <a:lnSpc>
                <a:spcPct val="100000"/>
              </a:lnSpc>
              <a:spcBef>
                <a:spcPts val="0"/>
              </a:spcBef>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Population at a point (discrete) </a:t>
            </a:r>
          </a:p>
          <a:p>
            <a:pPr marL="1350963" lvl="2" indent="-350838">
              <a:lnSpc>
                <a:spcPct val="100000"/>
              </a:lnSpc>
              <a:spcBef>
                <a:spcPts val="0"/>
              </a:spcBef>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Population density surface for an area (continuous)	</a:t>
            </a: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Continuous vs. discrete data </a:t>
            </a:r>
          </a:p>
        </p:txBody>
      </p:sp>
    </p:spTree>
    <p:extLst>
      <p:ext uri="{BB962C8B-B14F-4D97-AF65-F5344CB8AC3E}">
        <p14:creationId xmlns:p14="http://schemas.microsoft.com/office/powerpoint/2010/main" val="57482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12112" y="1190847"/>
            <a:ext cx="10037136" cy="4742120"/>
          </a:xfrm>
          <a:prstGeom prst="rect">
            <a:avLst/>
          </a:prstGeom>
        </p:spPr>
      </p:pic>
      <p:sp>
        <p:nvSpPr>
          <p:cNvPr id="14" name="Rectangle 13"/>
          <p:cNvSpPr/>
          <p:nvPr/>
        </p:nvSpPr>
        <p:spPr>
          <a:xfrm>
            <a:off x="1031359" y="5918991"/>
            <a:ext cx="4954773" cy="461665"/>
          </a:xfrm>
          <a:prstGeom prst="rect">
            <a:avLst/>
          </a:prstGeom>
        </p:spPr>
        <p:txBody>
          <a:bodyPr wrap="square">
            <a:spAutoFit/>
          </a:bodyPr>
          <a:lstStyle/>
          <a:p>
            <a:pPr algn="ctr"/>
            <a:r>
              <a:rPr lang="en-GB" altLang="nb-NO" sz="2400" i="1" dirty="0">
                <a:latin typeface="Segoe UI" panose="020B0502040204020203" pitchFamily="34" charset="0"/>
                <a:cs typeface="Segoe UI" panose="020B0502040204020203" pitchFamily="34" charset="0"/>
              </a:rPr>
              <a:t>Sea Surface Temperature (SST) </a:t>
            </a:r>
            <a:r>
              <a:rPr lang="en-GB" sz="2400" dirty="0">
                <a:latin typeface="Yu Gothic UI" panose="020B0500000000000000" pitchFamily="34" charset="-128"/>
                <a:ea typeface="Yu Gothic UI" panose="020B0500000000000000" pitchFamily="34" charset="-128"/>
                <a:cs typeface="Segoe UI" panose="020B0502040204020203" pitchFamily="34" charset="0"/>
              </a:rPr>
              <a:t>(°C)</a:t>
            </a:r>
            <a:r>
              <a:rPr lang="en-GB" altLang="nb-NO" sz="2400" i="1" dirty="0">
                <a:latin typeface="Segoe UI" panose="020B0502040204020203" pitchFamily="34" charset="0"/>
                <a:cs typeface="Segoe UI" panose="020B0502040204020203" pitchFamily="34" charset="0"/>
              </a:rPr>
              <a:t> </a:t>
            </a:r>
            <a:endParaRPr lang="en-GB" sz="2400" i="1" dirty="0">
              <a:latin typeface="Segoe UI" panose="020B0502040204020203" pitchFamily="34" charset="0"/>
              <a:cs typeface="Segoe UI" panose="020B0502040204020203" pitchFamily="34" charset="0"/>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Continuous vs. discrete data? </a:t>
            </a:r>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531087" y="5397011"/>
            <a:ext cx="9558670" cy="519649"/>
          </a:xfrm>
          <a:prstGeom prst="rect">
            <a:avLst/>
          </a:prstGeom>
        </p:spPr>
      </p:pic>
    </p:spTree>
    <p:extLst>
      <p:ext uri="{BB962C8B-B14F-4D97-AF65-F5344CB8AC3E}">
        <p14:creationId xmlns:p14="http://schemas.microsoft.com/office/powerpoint/2010/main" val="3445703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158949" y="5497188"/>
            <a:ext cx="4347951" cy="461665"/>
          </a:xfrm>
          <a:prstGeom prst="rect">
            <a:avLst/>
          </a:prstGeom>
        </p:spPr>
        <p:txBody>
          <a:bodyPr wrap="square">
            <a:spAutoFit/>
          </a:bodyPr>
          <a:lstStyle/>
          <a:p>
            <a:pPr algn="ctr"/>
            <a:r>
              <a:rPr lang="en-GB" altLang="nb-NO" sz="2400" i="1" dirty="0">
                <a:latin typeface="Segoe UI" panose="020B0502040204020203" pitchFamily="34" charset="0"/>
                <a:cs typeface="Segoe UI" panose="020B0502040204020203" pitchFamily="34" charset="0"/>
              </a:rPr>
              <a:t>Sea Surface Temperature (SST)</a:t>
            </a:r>
            <a:endParaRPr lang="en-GB" sz="2400" i="1" dirty="0">
              <a:latin typeface="Segoe UI" panose="020B0502040204020203" pitchFamily="34" charset="0"/>
              <a:cs typeface="Segoe UI" panose="020B0502040204020203" pitchFamily="34" charset="0"/>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Continuous vs. discrete data?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355" y="1127122"/>
            <a:ext cx="10164945" cy="5071659"/>
          </a:xfrm>
          <a:prstGeom prst="rect">
            <a:avLst/>
          </a:prstGeom>
        </p:spPr>
      </p:pic>
    </p:spTree>
    <p:extLst>
      <p:ext uri="{BB962C8B-B14F-4D97-AF65-F5344CB8AC3E}">
        <p14:creationId xmlns:p14="http://schemas.microsoft.com/office/powerpoint/2010/main" val="1753327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ounded Rectangle 7"/>
          <p:cNvSpPr/>
          <p:nvPr/>
        </p:nvSpPr>
        <p:spPr>
          <a:xfrm>
            <a:off x="3380476" y="2622742"/>
            <a:ext cx="5766121" cy="1464211"/>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ctangle 9"/>
          <p:cNvSpPr/>
          <p:nvPr/>
        </p:nvSpPr>
        <p:spPr>
          <a:xfrm>
            <a:off x="3484532" y="2779412"/>
            <a:ext cx="5363094" cy="1569660"/>
          </a:xfrm>
          <a:prstGeom prst="rect">
            <a:avLst/>
          </a:prstGeom>
        </p:spPr>
        <p:txBody>
          <a:bodyPr wrap="square">
            <a:spAutoFit/>
          </a:bodyPr>
          <a:lstStyle/>
          <a:p>
            <a:pPr algn="ctr"/>
            <a:r>
              <a:rPr lang="en-US" sz="3200" i="1" dirty="0">
                <a:latin typeface="Yu Gothic UI" panose="020B0500000000000000" pitchFamily="34" charset="-128"/>
                <a:ea typeface="Yu Gothic UI" panose="020B0500000000000000" pitchFamily="34" charset="-128"/>
              </a:rPr>
              <a:t>How would you represent geographical object?</a:t>
            </a:r>
          </a:p>
          <a:p>
            <a:pPr algn="ctr"/>
            <a:endParaRPr lang="nb-NO" sz="32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97781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1060569" y="2769414"/>
            <a:ext cx="5307180" cy="3416320"/>
          </a:xfrm>
          <a:prstGeom prst="rect">
            <a:avLst/>
          </a:prstGeom>
        </p:spPr>
        <p:txBody>
          <a:bodyPr wrap="square">
            <a:spAutoFit/>
          </a:bodyPr>
          <a:lstStyle/>
          <a:p>
            <a:r>
              <a:rPr lang="en-US" sz="2400" b="1" dirty="0">
                <a:latin typeface="Yu Gothic UI" panose="020B0500000000000000" pitchFamily="34" charset="-128"/>
                <a:ea typeface="Yu Gothic UI" panose="020B0500000000000000" pitchFamily="34" charset="-128"/>
                <a:cs typeface="Segoe UI" panose="020B0502040204020203" pitchFamily="34" charset="0"/>
              </a:rPr>
              <a:t>Raster</a:t>
            </a:r>
            <a:r>
              <a:rPr lang="en-US" sz="2400" dirty="0">
                <a:latin typeface="Yu Gothic UI" panose="020B0500000000000000" pitchFamily="34" charset="-128"/>
                <a:ea typeface="Yu Gothic UI" panose="020B0500000000000000" pitchFamily="34" charset="-128"/>
                <a:cs typeface="Segoe UI" panose="020B0502040204020203" pitchFamily="34" charset="0"/>
              </a:rPr>
              <a:t> representations: divide the world into </a:t>
            </a:r>
            <a:r>
              <a:rPr lang="en-US" sz="2400" u="sng" dirty="0">
                <a:latin typeface="Yu Gothic UI" panose="020B0500000000000000" pitchFamily="34" charset="-128"/>
                <a:ea typeface="Yu Gothic UI" panose="020B0500000000000000" pitchFamily="34" charset="-128"/>
                <a:cs typeface="Segoe UI" panose="020B0502040204020203" pitchFamily="34" charset="0"/>
              </a:rPr>
              <a:t>arrays of cells </a:t>
            </a:r>
            <a:r>
              <a:rPr lang="en-US" sz="2400" dirty="0">
                <a:latin typeface="Yu Gothic UI" panose="020B0500000000000000" pitchFamily="34" charset="-128"/>
                <a:ea typeface="Yu Gothic UI" panose="020B0500000000000000" pitchFamily="34" charset="-128"/>
                <a:cs typeface="Segoe UI" panose="020B0502040204020203" pitchFamily="34" charset="0"/>
              </a:rPr>
              <a:t>and assign attributes to the cells. </a:t>
            </a:r>
          </a:p>
          <a:p>
            <a:endParaRPr lang="en-US" sz="2400" dirty="0">
              <a:latin typeface="Yu Gothic UI" panose="020B0500000000000000" pitchFamily="34" charset="-128"/>
              <a:ea typeface="Yu Gothic UI" panose="020B0500000000000000" pitchFamily="34" charset="-128"/>
              <a:cs typeface="Segoe UI" panose="020B0502040204020203" pitchFamily="34" charset="0"/>
            </a:endParaRPr>
          </a:p>
          <a:p>
            <a:r>
              <a:rPr lang="en-US" sz="2400" b="1" dirty="0">
                <a:latin typeface="Yu Gothic UI" panose="020B0500000000000000" pitchFamily="34" charset="-128"/>
                <a:ea typeface="Yu Gothic UI" panose="020B0500000000000000" pitchFamily="34" charset="-128"/>
                <a:cs typeface="Segoe UI" panose="020B0502040204020203" pitchFamily="34" charset="0"/>
              </a:rPr>
              <a:t>Vector</a:t>
            </a:r>
            <a:r>
              <a:rPr lang="en-US" sz="2400" dirty="0">
                <a:latin typeface="Yu Gothic UI" panose="020B0500000000000000" pitchFamily="34" charset="-128"/>
                <a:ea typeface="Yu Gothic UI" panose="020B0500000000000000" pitchFamily="34" charset="-128"/>
                <a:cs typeface="Segoe UI" panose="020B0502040204020203" pitchFamily="34" charset="0"/>
              </a:rPr>
              <a:t> data uses </a:t>
            </a:r>
            <a:r>
              <a:rPr lang="en-US" sz="2400" u="sng" dirty="0">
                <a:latin typeface="Yu Gothic UI" panose="020B0500000000000000" pitchFamily="34" charset="-128"/>
                <a:ea typeface="Yu Gothic UI" panose="020B0500000000000000" pitchFamily="34" charset="-128"/>
                <a:cs typeface="Segoe UI" panose="020B0502040204020203" pitchFamily="34" charset="0"/>
              </a:rPr>
              <a:t>sets of coordinates </a:t>
            </a:r>
            <a:r>
              <a:rPr lang="en-US" sz="2400" dirty="0">
                <a:latin typeface="Yu Gothic UI" panose="020B0500000000000000" pitchFamily="34" charset="-128"/>
                <a:ea typeface="Yu Gothic UI" panose="020B0500000000000000" pitchFamily="34" charset="-128"/>
                <a:cs typeface="Segoe UI" panose="020B0502040204020203" pitchFamily="34" charset="0"/>
              </a:rPr>
              <a:t>and associated attribute data to define </a:t>
            </a:r>
            <a:r>
              <a:rPr lang="en-US" sz="2400" u="sng" dirty="0">
                <a:latin typeface="Yu Gothic UI" panose="020B0500000000000000" pitchFamily="34" charset="-128"/>
                <a:ea typeface="Yu Gothic UI" panose="020B0500000000000000" pitchFamily="34" charset="-128"/>
                <a:cs typeface="Segoe UI" panose="020B0502040204020203" pitchFamily="34" charset="0"/>
              </a:rPr>
              <a:t>discrete objects</a:t>
            </a:r>
            <a:r>
              <a:rPr lang="en-US" sz="2400" dirty="0">
                <a:latin typeface="Yu Gothic UI" panose="020B0500000000000000" pitchFamily="34" charset="-128"/>
                <a:ea typeface="Yu Gothic UI" panose="020B0500000000000000" pitchFamily="34" charset="-128"/>
                <a:cs typeface="Segoe UI" panose="020B0502040204020203" pitchFamily="34" charset="0"/>
              </a:rPr>
              <a:t>. There are three basic types of vector objects: </a:t>
            </a:r>
            <a:r>
              <a:rPr lang="en-US" sz="2400" u="sng" dirty="0">
                <a:latin typeface="Yu Gothic UI" panose="020B0500000000000000" pitchFamily="34" charset="-128"/>
                <a:ea typeface="Yu Gothic UI" panose="020B0500000000000000" pitchFamily="34" charset="-128"/>
                <a:cs typeface="Segoe UI" panose="020B0502040204020203" pitchFamily="34" charset="0"/>
              </a:rPr>
              <a:t>points, lines, and polygons</a:t>
            </a:r>
            <a:r>
              <a:rPr lang="en-US" sz="2400" dirty="0">
                <a:latin typeface="Yu Gothic UI" panose="020B0500000000000000" pitchFamily="34" charset="-128"/>
                <a:ea typeface="Yu Gothic UI" panose="020B0500000000000000" pitchFamily="34" charset="-128"/>
                <a:cs typeface="Segoe UI" panose="020B0502040204020203" pitchFamily="34" charset="0"/>
              </a:rPr>
              <a:t>.</a:t>
            </a:r>
            <a:endParaRPr lang="nb-NO" sz="2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9" name="Rectangle 3"/>
          <p:cNvSpPr txBox="1">
            <a:spLocks noChangeArrowheads="1"/>
          </p:cNvSpPr>
          <p:nvPr/>
        </p:nvSpPr>
        <p:spPr>
          <a:xfrm>
            <a:off x="482864" y="1173121"/>
            <a:ext cx="7087517" cy="1740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and vector data are used for representing continuous and discrete objects</a:t>
            </a:r>
          </a:p>
          <a:p>
            <a:pPr marL="542925" lvl="1" indent="0">
              <a:lnSpc>
                <a:spcPct val="100000"/>
              </a:lnSpc>
              <a:spcBef>
                <a:spcPts val="0"/>
              </a:spcBef>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pic>
        <p:nvPicPr>
          <p:cNvPr id="11" name="Picture 6" descr="rast_vekt_re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8470" y="1360967"/>
            <a:ext cx="4955056" cy="487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321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085" y="2167168"/>
            <a:ext cx="6047519" cy="4210144"/>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2" name="Rectangle 3"/>
          <p:cNvSpPr txBox="1">
            <a:spLocks noChangeArrowheads="1"/>
          </p:cNvSpPr>
          <p:nvPr/>
        </p:nvSpPr>
        <p:spPr>
          <a:xfrm>
            <a:off x="482864" y="1173121"/>
            <a:ext cx="7087517" cy="1740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and vector data are used for representing continuous and discrete objects</a:t>
            </a:r>
          </a:p>
          <a:p>
            <a:pPr marL="542925" lvl="1" indent="0">
              <a:lnSpc>
                <a:spcPct val="100000"/>
              </a:lnSpc>
              <a:spcBef>
                <a:spcPts val="0"/>
              </a:spcBef>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15" name="Rectangle 14"/>
          <p:cNvSpPr/>
          <p:nvPr/>
        </p:nvSpPr>
        <p:spPr>
          <a:xfrm>
            <a:off x="1060569" y="2769414"/>
            <a:ext cx="5119894" cy="3416320"/>
          </a:xfrm>
          <a:prstGeom prst="rect">
            <a:avLst/>
          </a:prstGeom>
        </p:spPr>
        <p:txBody>
          <a:bodyPr wrap="square">
            <a:spAutoFit/>
          </a:bodyPr>
          <a:lstStyle/>
          <a:p>
            <a:r>
              <a:rPr lang="en-US" sz="2400" b="1" dirty="0">
                <a:latin typeface="Yu Gothic UI" panose="020B0500000000000000" pitchFamily="34" charset="-128"/>
                <a:ea typeface="Yu Gothic UI" panose="020B0500000000000000" pitchFamily="34" charset="-128"/>
                <a:cs typeface="Segoe UI" panose="020B0502040204020203" pitchFamily="34" charset="0"/>
              </a:rPr>
              <a:t>Raster</a:t>
            </a:r>
            <a:r>
              <a:rPr lang="en-US" sz="2400" dirty="0">
                <a:latin typeface="Yu Gothic UI" panose="020B0500000000000000" pitchFamily="34" charset="-128"/>
                <a:ea typeface="Yu Gothic UI" panose="020B0500000000000000" pitchFamily="34" charset="-128"/>
                <a:cs typeface="Segoe UI" panose="020B0502040204020203" pitchFamily="34" charset="0"/>
              </a:rPr>
              <a:t> representations: divide the world into </a:t>
            </a:r>
            <a:r>
              <a:rPr lang="en-US" sz="2400" u="sng" dirty="0">
                <a:latin typeface="Yu Gothic UI" panose="020B0500000000000000" pitchFamily="34" charset="-128"/>
                <a:ea typeface="Yu Gothic UI" panose="020B0500000000000000" pitchFamily="34" charset="-128"/>
                <a:cs typeface="Segoe UI" panose="020B0502040204020203" pitchFamily="34" charset="0"/>
              </a:rPr>
              <a:t>arrays of cells </a:t>
            </a:r>
            <a:r>
              <a:rPr lang="en-US" sz="2400" dirty="0">
                <a:latin typeface="Yu Gothic UI" panose="020B0500000000000000" pitchFamily="34" charset="-128"/>
                <a:ea typeface="Yu Gothic UI" panose="020B0500000000000000" pitchFamily="34" charset="-128"/>
                <a:cs typeface="Segoe UI" panose="020B0502040204020203" pitchFamily="34" charset="0"/>
              </a:rPr>
              <a:t>and assign attributes to the cells. </a:t>
            </a:r>
          </a:p>
          <a:p>
            <a:endParaRPr lang="en-US" sz="2400" dirty="0">
              <a:latin typeface="Yu Gothic UI" panose="020B0500000000000000" pitchFamily="34" charset="-128"/>
              <a:ea typeface="Yu Gothic UI" panose="020B0500000000000000" pitchFamily="34" charset="-128"/>
              <a:cs typeface="Segoe UI" panose="020B0502040204020203" pitchFamily="34" charset="0"/>
            </a:endParaRPr>
          </a:p>
          <a:p>
            <a:r>
              <a:rPr lang="en-US" sz="2400" b="1" dirty="0">
                <a:latin typeface="Yu Gothic UI" panose="020B0500000000000000" pitchFamily="34" charset="-128"/>
                <a:ea typeface="Yu Gothic UI" panose="020B0500000000000000" pitchFamily="34" charset="-128"/>
                <a:cs typeface="Segoe UI" panose="020B0502040204020203" pitchFamily="34" charset="0"/>
              </a:rPr>
              <a:t>Vector</a:t>
            </a:r>
            <a:r>
              <a:rPr lang="en-US" sz="2400" dirty="0">
                <a:latin typeface="Yu Gothic UI" panose="020B0500000000000000" pitchFamily="34" charset="-128"/>
                <a:ea typeface="Yu Gothic UI" panose="020B0500000000000000" pitchFamily="34" charset="-128"/>
                <a:cs typeface="Segoe UI" panose="020B0502040204020203" pitchFamily="34" charset="0"/>
              </a:rPr>
              <a:t> data uses </a:t>
            </a:r>
            <a:r>
              <a:rPr lang="en-US" sz="2400" u="sng" dirty="0">
                <a:latin typeface="Yu Gothic UI" panose="020B0500000000000000" pitchFamily="34" charset="-128"/>
                <a:ea typeface="Yu Gothic UI" panose="020B0500000000000000" pitchFamily="34" charset="-128"/>
                <a:cs typeface="Segoe UI" panose="020B0502040204020203" pitchFamily="34" charset="0"/>
              </a:rPr>
              <a:t>sets of coordinates </a:t>
            </a:r>
            <a:r>
              <a:rPr lang="en-US" sz="2400" dirty="0">
                <a:latin typeface="Yu Gothic UI" panose="020B0500000000000000" pitchFamily="34" charset="-128"/>
                <a:ea typeface="Yu Gothic UI" panose="020B0500000000000000" pitchFamily="34" charset="-128"/>
                <a:cs typeface="Segoe UI" panose="020B0502040204020203" pitchFamily="34" charset="0"/>
              </a:rPr>
              <a:t>and associated attribute data to define </a:t>
            </a:r>
            <a:r>
              <a:rPr lang="en-US" sz="2400" u="sng" dirty="0">
                <a:latin typeface="Yu Gothic UI" panose="020B0500000000000000" pitchFamily="34" charset="-128"/>
                <a:ea typeface="Yu Gothic UI" panose="020B0500000000000000" pitchFamily="34" charset="-128"/>
                <a:cs typeface="Segoe UI" panose="020B0502040204020203" pitchFamily="34" charset="0"/>
              </a:rPr>
              <a:t>discrete objects</a:t>
            </a:r>
            <a:r>
              <a:rPr lang="en-US" sz="2400" dirty="0">
                <a:latin typeface="Yu Gothic UI" panose="020B0500000000000000" pitchFamily="34" charset="-128"/>
                <a:ea typeface="Yu Gothic UI" panose="020B0500000000000000" pitchFamily="34" charset="-128"/>
                <a:cs typeface="Segoe UI" panose="020B0502040204020203" pitchFamily="34" charset="0"/>
              </a:rPr>
              <a:t>. There are three basic types of vector objects: </a:t>
            </a:r>
            <a:r>
              <a:rPr lang="en-US" sz="2400" u="sng" dirty="0">
                <a:latin typeface="Yu Gothic UI" panose="020B0500000000000000" pitchFamily="34" charset="-128"/>
                <a:ea typeface="Yu Gothic UI" panose="020B0500000000000000" pitchFamily="34" charset="-128"/>
                <a:cs typeface="Segoe UI" panose="020B0502040204020203" pitchFamily="34" charset="0"/>
              </a:rPr>
              <a:t>points, lines, and polygons</a:t>
            </a:r>
            <a:r>
              <a:rPr lang="en-US" sz="2400" dirty="0">
                <a:latin typeface="Yu Gothic UI" panose="020B0500000000000000" pitchFamily="34" charset="-128"/>
                <a:ea typeface="Yu Gothic UI" panose="020B0500000000000000" pitchFamily="34" charset="-128"/>
                <a:cs typeface="Segoe UI" panose="020B0502040204020203" pitchFamily="34" charset="0"/>
              </a:rPr>
              <a:t>.</a:t>
            </a:r>
            <a:endParaRPr lang="nb-NO" sz="24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348893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45868"/>
          <a:stretch/>
        </p:blipFill>
        <p:spPr>
          <a:xfrm>
            <a:off x="1025310" y="2923351"/>
            <a:ext cx="8240045" cy="3105301"/>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4" name="Rectangle 3"/>
          <p:cNvSpPr txBox="1">
            <a:spLocks noChangeArrowheads="1"/>
          </p:cNvSpPr>
          <p:nvPr/>
        </p:nvSpPr>
        <p:spPr>
          <a:xfrm>
            <a:off x="369451" y="1173120"/>
            <a:ext cx="11179421" cy="14122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Raster data</a:t>
            </a:r>
          </a:p>
          <a:p>
            <a:pPr marL="542925" lvl="1" indent="0">
              <a:buClr>
                <a:srgbClr val="1F7F79"/>
              </a:buClr>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Define space as an array of equally sized cells arranged in rows and columns. Each cell contains an attribute value and location coordinates.</a:t>
            </a: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59510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9" name="Rectangle 3"/>
          <p:cNvSpPr txBox="1">
            <a:spLocks noChangeArrowheads="1"/>
          </p:cNvSpPr>
          <p:nvPr/>
        </p:nvSpPr>
        <p:spPr>
          <a:xfrm>
            <a:off x="369451" y="1173120"/>
            <a:ext cx="11822549" cy="14122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a:t>
            </a:r>
          </a:p>
          <a:p>
            <a:pPr marL="542925" lvl="1" indent="0">
              <a:buClr>
                <a:srgbClr val="1F7F79"/>
              </a:buClr>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Define space as an array of equally sized cells arranged in rows and columns. Each cell contains an attribute value and location coordinates</a:t>
            </a: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419" t="10131" r="5797" b="3610"/>
          <a:stretch/>
        </p:blipFill>
        <p:spPr>
          <a:xfrm>
            <a:off x="8356606" y="2777702"/>
            <a:ext cx="3587648" cy="3408824"/>
          </a:xfrm>
          <a:prstGeom prst="rect">
            <a:avLst/>
          </a:prstGeom>
        </p:spPr>
      </p:pic>
      <p:sp>
        <p:nvSpPr>
          <p:cNvPr id="8" name="Rectangle 7"/>
          <p:cNvSpPr/>
          <p:nvPr/>
        </p:nvSpPr>
        <p:spPr>
          <a:xfrm>
            <a:off x="1124709" y="3003601"/>
            <a:ext cx="4834978" cy="1446550"/>
          </a:xfrm>
          <a:prstGeom prst="rect">
            <a:avLst/>
          </a:prstGeom>
        </p:spPr>
        <p:txBody>
          <a:bodyPr wrap="none">
            <a:spAutoFit/>
          </a:bodyPr>
          <a:lstStyle/>
          <a:p>
            <a:pPr marL="342900" indent="-342900">
              <a:buFont typeface="Arial" panose="020B0604020202020204"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Matrix of pixels or cells</a:t>
            </a:r>
          </a:p>
          <a:p>
            <a:pPr marL="800100" lvl="1" indent="-342900">
              <a:buFont typeface="Courier New" panose="02070309020205020404" pitchFamily="49" charset="0"/>
              <a:buChar char="o"/>
            </a:pPr>
            <a:r>
              <a:rPr lang="en-US" sz="2800" dirty="0">
                <a:latin typeface="Yu Gothic UI" panose="020B0500000000000000" pitchFamily="34" charset="-128"/>
                <a:ea typeface="Yu Gothic UI" panose="020B0500000000000000" pitchFamily="34" charset="-128"/>
                <a:cs typeface="Segoe UI" panose="020B0502040204020203" pitchFamily="34" charset="0"/>
              </a:rPr>
              <a:t>Rows</a:t>
            </a:r>
          </a:p>
          <a:p>
            <a:pPr marL="800100" lvl="1" indent="-342900">
              <a:buFont typeface="Courier New" panose="02070309020205020404" pitchFamily="49" charset="0"/>
              <a:buChar char="o"/>
            </a:pPr>
            <a:r>
              <a:rPr lang="en-US" sz="2800" dirty="0">
                <a:latin typeface="Yu Gothic UI" panose="020B0500000000000000" pitchFamily="34" charset="-128"/>
                <a:ea typeface="Yu Gothic UI" panose="020B0500000000000000" pitchFamily="34" charset="-128"/>
                <a:cs typeface="Segoe UI" panose="020B0502040204020203" pitchFamily="34" charset="0"/>
              </a:rPr>
              <a:t>Columns</a:t>
            </a:r>
          </a:p>
        </p:txBody>
      </p:sp>
      <p:sp>
        <p:nvSpPr>
          <p:cNvPr id="10" name="Rectangle 9"/>
          <p:cNvSpPr/>
          <p:nvPr/>
        </p:nvSpPr>
        <p:spPr>
          <a:xfrm>
            <a:off x="6413615" y="3142025"/>
            <a:ext cx="1275907" cy="127590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10"/>
          <p:cNvSpPr/>
          <p:nvPr/>
        </p:nvSpPr>
        <p:spPr>
          <a:xfrm>
            <a:off x="6568665" y="2657026"/>
            <a:ext cx="809837" cy="461665"/>
          </a:xfrm>
          <a:prstGeom prst="rect">
            <a:avLst/>
          </a:prstGeom>
        </p:spPr>
        <p:txBody>
          <a:bodyPr wrap="non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Pixel</a:t>
            </a:r>
            <a:endParaRPr lang="nb-NO" sz="2400" dirty="0"/>
          </a:p>
        </p:txBody>
      </p:sp>
      <p:grpSp>
        <p:nvGrpSpPr>
          <p:cNvPr id="19" name="Group 18"/>
          <p:cNvGrpSpPr/>
          <p:nvPr/>
        </p:nvGrpSpPr>
        <p:grpSpPr>
          <a:xfrm>
            <a:off x="7878936" y="3139022"/>
            <a:ext cx="287078" cy="1278910"/>
            <a:chOff x="10738884" y="3516374"/>
            <a:chExt cx="287078" cy="1278910"/>
          </a:xfrm>
        </p:grpSpPr>
        <p:cxnSp>
          <p:nvCxnSpPr>
            <p:cNvPr id="14" name="Straight Arrow Connector 13"/>
            <p:cNvCxnSpPr/>
            <p:nvPr/>
          </p:nvCxnSpPr>
          <p:spPr>
            <a:xfrm>
              <a:off x="10887739" y="3516374"/>
              <a:ext cx="0" cy="1278910"/>
            </a:xfrm>
            <a:prstGeom prst="straightConnector1">
              <a:avLst/>
            </a:prstGeom>
            <a:ln w="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738884" y="3519377"/>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749516" y="4795284"/>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rot="16200000">
            <a:off x="6905348" y="4042243"/>
            <a:ext cx="287078" cy="1278910"/>
            <a:chOff x="10738884" y="3516374"/>
            <a:chExt cx="287078" cy="1278910"/>
          </a:xfrm>
        </p:grpSpPr>
        <p:cxnSp>
          <p:nvCxnSpPr>
            <p:cNvPr id="21" name="Straight Arrow Connector 20"/>
            <p:cNvCxnSpPr/>
            <p:nvPr/>
          </p:nvCxnSpPr>
          <p:spPr>
            <a:xfrm>
              <a:off x="10887739" y="3516374"/>
              <a:ext cx="0" cy="1278910"/>
            </a:xfrm>
            <a:prstGeom prst="straightConnector1">
              <a:avLst/>
            </a:prstGeom>
            <a:ln w="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738884" y="3519377"/>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749516" y="4795284"/>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6700928" y="4732303"/>
            <a:ext cx="689612" cy="461665"/>
          </a:xfrm>
          <a:prstGeom prst="rect">
            <a:avLst/>
          </a:prstGeom>
        </p:spPr>
        <p:txBody>
          <a:bodyPr wrap="non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size</a:t>
            </a:r>
            <a:endParaRPr lang="nb-NO" sz="2400" dirty="0"/>
          </a:p>
        </p:txBody>
      </p:sp>
    </p:spTree>
    <p:extLst>
      <p:ext uri="{BB962C8B-B14F-4D97-AF65-F5344CB8AC3E}">
        <p14:creationId xmlns:p14="http://schemas.microsoft.com/office/powerpoint/2010/main" val="617414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grpSp>
        <p:nvGrpSpPr>
          <p:cNvPr id="2" name="Group 1"/>
          <p:cNvGrpSpPr/>
          <p:nvPr/>
        </p:nvGrpSpPr>
        <p:grpSpPr>
          <a:xfrm>
            <a:off x="10074864" y="2659128"/>
            <a:ext cx="1793274" cy="1331903"/>
            <a:chOff x="10319413" y="2896206"/>
            <a:chExt cx="1793274" cy="1331903"/>
          </a:xfrm>
        </p:grpSpPr>
        <p:sp>
          <p:nvSpPr>
            <p:cNvPr id="10" name="Rectangle 9"/>
            <p:cNvSpPr/>
            <p:nvPr/>
          </p:nvSpPr>
          <p:spPr>
            <a:xfrm>
              <a:off x="10319413" y="3370521"/>
              <a:ext cx="857588" cy="8575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10"/>
            <p:cNvSpPr/>
            <p:nvPr/>
          </p:nvSpPr>
          <p:spPr>
            <a:xfrm>
              <a:off x="10347963" y="2896206"/>
              <a:ext cx="1053121" cy="461665"/>
            </a:xfrm>
            <a:prstGeom prst="rect">
              <a:avLst/>
            </a:prstGeom>
          </p:spPr>
          <p:txBody>
            <a:bodyPr wrap="squar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Pixel</a:t>
              </a:r>
              <a:endParaRPr lang="nb-NO" sz="2400" dirty="0"/>
            </a:p>
          </p:txBody>
        </p:sp>
        <p:grpSp>
          <p:nvGrpSpPr>
            <p:cNvPr id="19" name="Group 18"/>
            <p:cNvGrpSpPr/>
            <p:nvPr/>
          </p:nvGrpSpPr>
          <p:grpSpPr>
            <a:xfrm>
              <a:off x="11301033" y="3368503"/>
              <a:ext cx="192956" cy="859606"/>
              <a:chOff x="10738884" y="3516374"/>
              <a:chExt cx="287078" cy="1278910"/>
            </a:xfrm>
          </p:grpSpPr>
          <p:cxnSp>
            <p:nvCxnSpPr>
              <p:cNvPr id="14" name="Straight Arrow Connector 13"/>
              <p:cNvCxnSpPr/>
              <p:nvPr/>
            </p:nvCxnSpPr>
            <p:spPr>
              <a:xfrm>
                <a:off x="10887739" y="3516374"/>
                <a:ext cx="0" cy="1278910"/>
              </a:xfrm>
              <a:prstGeom prst="straightConnector1">
                <a:avLst/>
              </a:prstGeom>
              <a:ln w="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738884" y="3519377"/>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749516" y="4795284"/>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11393938" y="3496043"/>
              <a:ext cx="718749"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size</a:t>
              </a:r>
              <a:endParaRPr lang="nb-NO" sz="2400" dirty="0"/>
            </a:p>
          </p:txBody>
        </p:sp>
      </p:grpSp>
      <p:grpSp>
        <p:nvGrpSpPr>
          <p:cNvPr id="5" name="Group 4"/>
          <p:cNvGrpSpPr/>
          <p:nvPr/>
        </p:nvGrpSpPr>
        <p:grpSpPr>
          <a:xfrm>
            <a:off x="10074864" y="4084816"/>
            <a:ext cx="857588" cy="857588"/>
            <a:chOff x="10074864" y="4084816"/>
            <a:chExt cx="857588" cy="857588"/>
          </a:xfrm>
        </p:grpSpPr>
        <p:sp>
          <p:nvSpPr>
            <p:cNvPr id="24" name="Rectangle 23"/>
            <p:cNvSpPr/>
            <p:nvPr/>
          </p:nvSpPr>
          <p:spPr>
            <a:xfrm>
              <a:off x="10074864" y="4084816"/>
              <a:ext cx="857588" cy="8575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Rectangle 3"/>
            <p:cNvSpPr/>
            <p:nvPr/>
          </p:nvSpPr>
          <p:spPr>
            <a:xfrm>
              <a:off x="10287092" y="4190444"/>
              <a:ext cx="433132" cy="646331"/>
            </a:xfrm>
            <a:prstGeom prst="rect">
              <a:avLst/>
            </a:prstGeom>
          </p:spPr>
          <p:txBody>
            <a:bodyPr wrap="none">
              <a:spAutoFit/>
            </a:bodyPr>
            <a:lstStyle/>
            <a:p>
              <a:r>
                <a:rPr lang="en-US" sz="3600" dirty="0">
                  <a:latin typeface="Yu Gothic UI" panose="020B0500000000000000" pitchFamily="34" charset="-128"/>
                  <a:ea typeface="Yu Gothic UI" panose="020B0500000000000000" pitchFamily="34" charset="-128"/>
                  <a:cs typeface="Segoe UI" panose="020B0502040204020203" pitchFamily="34" charset="0"/>
                </a:rPr>
                <a:t>5</a:t>
              </a:r>
              <a:endParaRPr lang="nb-NO" sz="3600" dirty="0"/>
            </a:p>
          </p:txBody>
        </p:sp>
      </p:grpSp>
      <p:sp>
        <p:nvSpPr>
          <p:cNvPr id="27" name="Rectangle 26"/>
          <p:cNvSpPr/>
          <p:nvPr/>
        </p:nvSpPr>
        <p:spPr>
          <a:xfrm>
            <a:off x="10066653" y="5067646"/>
            <a:ext cx="857588" cy="8575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Rectangle 27"/>
          <p:cNvSpPr/>
          <p:nvPr/>
        </p:nvSpPr>
        <p:spPr>
          <a:xfrm>
            <a:off x="10103414" y="5173274"/>
            <a:ext cx="780983" cy="646331"/>
          </a:xfrm>
          <a:prstGeom prst="rect">
            <a:avLst/>
          </a:prstGeom>
        </p:spPr>
        <p:txBody>
          <a:bodyPr wrap="none">
            <a:spAutoFit/>
          </a:bodyPr>
          <a:lstStyle/>
          <a:p>
            <a:r>
              <a:rPr lang="en-US" sz="3600" dirty="0">
                <a:latin typeface="Yu Gothic UI" panose="020B0500000000000000" pitchFamily="34" charset="-128"/>
                <a:ea typeface="Yu Gothic UI" panose="020B0500000000000000" pitchFamily="34" charset="-128"/>
                <a:cs typeface="Segoe UI" panose="020B0502040204020203" pitchFamily="34" charset="0"/>
              </a:rPr>
              <a:t>5.3</a:t>
            </a:r>
            <a:endParaRPr lang="nb-NO" sz="3600" dirty="0"/>
          </a:p>
        </p:txBody>
      </p:sp>
      <p:sp>
        <p:nvSpPr>
          <p:cNvPr id="29" name="Rectangle 28"/>
          <p:cNvSpPr/>
          <p:nvPr/>
        </p:nvSpPr>
        <p:spPr>
          <a:xfrm>
            <a:off x="1124709" y="2804636"/>
            <a:ext cx="7109960" cy="2554545"/>
          </a:xfrm>
          <a:prstGeom prst="rect">
            <a:avLst/>
          </a:prstGeom>
        </p:spPr>
        <p:txBody>
          <a:bodyPr wrap="none">
            <a:spAutoFit/>
          </a:bodyPr>
          <a:lstStyle/>
          <a:p>
            <a:pPr marL="342900" indent="-342900">
              <a:lnSpc>
                <a:spcPct val="150000"/>
              </a:lnSpc>
              <a:buFont typeface="Arial" panose="020B0604020202020204" pitchFamily="34" charset="0"/>
              <a:buChar char="•"/>
            </a:pP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Data type</a:t>
            </a:r>
          </a:p>
          <a:p>
            <a:pPr marL="712788" lvl="1" indent="-350838">
              <a:buFont typeface="Segoe UI" panose="020B0502040204020203" pitchFamily="34" charset="0"/>
              <a:buChar char="–"/>
            </a:pPr>
            <a:r>
              <a:rPr lang="en-GB" sz="2800" u="sng" dirty="0">
                <a:latin typeface="Yu Gothic UI" panose="020B0500000000000000" pitchFamily="34" charset="-128"/>
                <a:ea typeface="Yu Gothic UI" panose="020B0500000000000000" pitchFamily="34" charset="-128"/>
                <a:cs typeface="Segoe UI" panose="020B0502040204020203" pitchFamily="34" charset="0"/>
              </a:rPr>
              <a:t>Integer</a:t>
            </a:r>
            <a:r>
              <a:rPr lang="en-GB" sz="2800" dirty="0">
                <a:latin typeface="Yu Gothic UI" panose="020B0500000000000000" pitchFamily="34" charset="-128"/>
                <a:ea typeface="Yu Gothic UI" panose="020B0500000000000000" pitchFamily="34" charset="-128"/>
                <a:cs typeface="Segoe UI" panose="020B0502040204020203" pitchFamily="34" charset="0"/>
              </a:rPr>
              <a:t> </a:t>
            </a:r>
            <a:r>
              <a:rPr lang="en-GB" sz="2800" dirty="0">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for discrete or </a:t>
            </a:r>
            <a:r>
              <a:rPr lang="en-GB" sz="2800" dirty="0" err="1">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bolean</a:t>
            </a:r>
            <a:r>
              <a:rPr lang="en-GB" sz="2800" dirty="0">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 (0,1 data)</a:t>
            </a:r>
          </a:p>
          <a:p>
            <a:pPr marL="712788" lvl="1" indent="-350838">
              <a:buFont typeface="Segoe UI" panose="020B0502040204020203" pitchFamily="34" charset="0"/>
              <a:buChar char="–"/>
            </a:pPr>
            <a:r>
              <a:rPr lang="en-GB" sz="2800" u="sng" dirty="0">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Float</a:t>
            </a:r>
            <a:r>
              <a:rPr lang="en-GB" sz="2800" dirty="0">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 for continuous data</a:t>
            </a:r>
          </a:p>
          <a:p>
            <a:pPr marL="712788" lvl="1" indent="-350838">
              <a:buFont typeface="Segoe UI" panose="020B0502040204020203" pitchFamily="34" charset="0"/>
              <a:buChar char="–"/>
            </a:pPr>
            <a:r>
              <a:rPr lang="en-GB" sz="2800" u="sng" dirty="0" err="1">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Nodata</a:t>
            </a:r>
            <a:r>
              <a:rPr lang="en-GB" sz="2800" dirty="0">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 (nan, </a:t>
            </a:r>
            <a:r>
              <a:rPr lang="en-GB" sz="2800" dirty="0" err="1">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NoData</a:t>
            </a:r>
            <a:r>
              <a:rPr lang="en-GB" sz="2800" dirty="0">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 -9999, 99999)</a:t>
            </a:r>
          </a:p>
          <a:p>
            <a:pPr marL="712788" lvl="1" indent="-350838">
              <a:buFont typeface="Segoe UI" panose="020B0502040204020203" pitchFamily="34" charset="0"/>
              <a:buChar char="–"/>
            </a:pPr>
            <a:r>
              <a:rPr lang="en-GB" sz="2800" u="sng" dirty="0">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Discrete or continuous</a:t>
            </a:r>
            <a:endParaRPr lang="en-GB" sz="1200" u="sng" dirty="0">
              <a:latin typeface="Yu Gothic UI" panose="020B0500000000000000" pitchFamily="34" charset="-128"/>
              <a:ea typeface="Yu Gothic UI" panose="020B0500000000000000" pitchFamily="34" charset="-128"/>
              <a:cs typeface="Segoe UI" panose="020B0502040204020203" pitchFamily="34" charset="0"/>
            </a:endParaRPr>
          </a:p>
        </p:txBody>
      </p:sp>
      <p:grpSp>
        <p:nvGrpSpPr>
          <p:cNvPr id="12" name="Group 11"/>
          <p:cNvGrpSpPr/>
          <p:nvPr/>
        </p:nvGrpSpPr>
        <p:grpSpPr>
          <a:xfrm>
            <a:off x="11079969" y="4084816"/>
            <a:ext cx="857588" cy="857588"/>
            <a:chOff x="8946287" y="4084816"/>
            <a:chExt cx="857588" cy="857588"/>
          </a:xfrm>
        </p:grpSpPr>
        <p:sp>
          <p:nvSpPr>
            <p:cNvPr id="30" name="Rectangle 29"/>
            <p:cNvSpPr/>
            <p:nvPr/>
          </p:nvSpPr>
          <p:spPr>
            <a:xfrm>
              <a:off x="8946287" y="4084816"/>
              <a:ext cx="857588" cy="8575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Rectangle 30"/>
            <p:cNvSpPr/>
            <p:nvPr/>
          </p:nvSpPr>
          <p:spPr>
            <a:xfrm>
              <a:off x="9158515" y="4190444"/>
              <a:ext cx="433132" cy="646331"/>
            </a:xfrm>
            <a:prstGeom prst="rect">
              <a:avLst/>
            </a:prstGeom>
          </p:spPr>
          <p:txBody>
            <a:bodyPr wrap="none">
              <a:spAutoFit/>
            </a:bodyPr>
            <a:lstStyle/>
            <a:p>
              <a:r>
                <a:rPr lang="en-US" sz="3600" dirty="0">
                  <a:latin typeface="Yu Gothic UI" panose="020B0500000000000000" pitchFamily="34" charset="-128"/>
                  <a:ea typeface="Yu Gothic UI" panose="020B0500000000000000" pitchFamily="34" charset="-128"/>
                  <a:cs typeface="Segoe UI" panose="020B0502040204020203" pitchFamily="34" charset="0"/>
                </a:rPr>
                <a:t>0</a:t>
              </a:r>
              <a:endParaRPr lang="nb-NO" sz="3600" dirty="0"/>
            </a:p>
          </p:txBody>
        </p:sp>
      </p:grpSp>
      <p:sp>
        <p:nvSpPr>
          <p:cNvPr id="23" name="Rectangle 3"/>
          <p:cNvSpPr txBox="1">
            <a:spLocks noChangeArrowheads="1"/>
          </p:cNvSpPr>
          <p:nvPr/>
        </p:nvSpPr>
        <p:spPr>
          <a:xfrm>
            <a:off x="369451" y="1173120"/>
            <a:ext cx="11822549" cy="14122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a:t>
            </a:r>
          </a:p>
          <a:p>
            <a:pPr marL="542925" lvl="1" indent="0">
              <a:buClr>
                <a:srgbClr val="1F7F79"/>
              </a:buClr>
              <a:buNone/>
            </a:pPr>
            <a:r>
              <a:rPr lang="en-US" altLang="nb-NO" sz="2800" dirty="0">
                <a:solidFill>
                  <a:schemeClr val="bg1">
                    <a:lumMod val="65000"/>
                  </a:schemeClr>
                </a:solidFill>
                <a:latin typeface="Yu Gothic UI" panose="020B0500000000000000" pitchFamily="34" charset="-128"/>
                <a:ea typeface="Yu Gothic UI" panose="020B0500000000000000" pitchFamily="34" charset="-128"/>
                <a:cs typeface="Segoe UI" panose="020B0502040204020203" pitchFamily="34" charset="0"/>
              </a:rPr>
              <a:t>Define space as an array of equally sized cells arranged in rows and columns. Each cell contains an attribute value and location coordinates</a:t>
            </a:r>
            <a:endParaRPr lang="en-US" altLang="nb-NO" dirty="0">
              <a:solidFill>
                <a:schemeClr val="bg1">
                  <a:lumMod val="65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32" name="Freeform 18"/>
          <p:cNvSpPr>
            <a:spLocks/>
          </p:cNvSpPr>
          <p:nvPr/>
        </p:nvSpPr>
        <p:spPr bwMode="auto">
          <a:xfrm rot="4522234" flipH="1" flipV="1">
            <a:off x="7777737" y="3848205"/>
            <a:ext cx="1902071" cy="2167641"/>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33" name="Freeform 18"/>
          <p:cNvSpPr>
            <a:spLocks/>
          </p:cNvSpPr>
          <p:nvPr/>
        </p:nvSpPr>
        <p:spPr bwMode="auto">
          <a:xfrm rot="4522234" flipH="1" flipV="1">
            <a:off x="8551824" y="3456028"/>
            <a:ext cx="1185353" cy="1596689"/>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46111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9" name="Rounded Rectangle 8"/>
          <p:cNvSpPr/>
          <p:nvPr/>
        </p:nvSpPr>
        <p:spPr>
          <a:xfrm>
            <a:off x="369452" y="2189020"/>
            <a:ext cx="297376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0" name="Rectangle 9"/>
          <p:cNvSpPr/>
          <p:nvPr/>
        </p:nvSpPr>
        <p:spPr>
          <a:xfrm>
            <a:off x="369453" y="2318202"/>
            <a:ext cx="3083158" cy="2985433"/>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GIS</a:t>
            </a:r>
          </a:p>
          <a:p>
            <a:endParaRPr lang="en-GB" sz="11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Spatial – temporal dimension</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What is a GIS</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GIS application</a:t>
            </a:r>
          </a:p>
        </p:txBody>
      </p:sp>
      <p:sp>
        <p:nvSpPr>
          <p:cNvPr id="11" name="Rounded Rectangle 10"/>
          <p:cNvSpPr/>
          <p:nvPr/>
        </p:nvSpPr>
        <p:spPr>
          <a:xfrm>
            <a:off x="3712670" y="2177046"/>
            <a:ext cx="5007895"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2" name="Rectangle 11"/>
          <p:cNvSpPr/>
          <p:nvPr/>
        </p:nvSpPr>
        <p:spPr>
          <a:xfrm>
            <a:off x="3751401" y="2318202"/>
            <a:ext cx="5523348" cy="3093154"/>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Digital representation </a:t>
            </a:r>
          </a:p>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of spatial data</a:t>
            </a:r>
          </a:p>
          <a:p>
            <a:endParaRPr lang="en-US" sz="11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Geographic data</a:t>
            </a: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Continuous vs discrete data</a:t>
            </a: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Raster, Vector &amp; Topology</a:t>
            </a:r>
          </a:p>
          <a:p>
            <a:pPr marL="457200" indent="-4572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Attributes</a:t>
            </a:r>
            <a:endParaRPr lang="en-GB" sz="24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4" name="Rounded Rectangle 13"/>
          <p:cNvSpPr/>
          <p:nvPr/>
        </p:nvSpPr>
        <p:spPr>
          <a:xfrm>
            <a:off x="9014690" y="2183032"/>
            <a:ext cx="288318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5" name="Rectangle 14"/>
          <p:cNvSpPr/>
          <p:nvPr/>
        </p:nvSpPr>
        <p:spPr>
          <a:xfrm>
            <a:off x="9274749" y="2318202"/>
            <a:ext cx="2623127" cy="3077766"/>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File </a:t>
            </a:r>
          </a:p>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Format</a:t>
            </a:r>
          </a:p>
          <a:p>
            <a:pPr marL="457200" lvl="0" indent="-457200">
              <a:buFont typeface="Arial" panose="020B0604020202020204" pitchFamily="34" charset="0"/>
              <a:buChar char="•"/>
            </a:pPr>
            <a:endParaRPr lang="en-US" sz="1100" dirty="0">
              <a:solidFill>
                <a:prstClr val="white"/>
              </a:solidFill>
              <a:latin typeface="Yu Gothic UI" panose="020B0500000000000000" pitchFamily="34" charset="-128"/>
              <a:ea typeface="Yu Gothic UI" panose="020B0500000000000000" pitchFamily="34" charset="-128"/>
              <a:cs typeface="Segoe UI" panose="020B0502040204020203" pitchFamily="34" charset="0"/>
            </a:endParaRPr>
          </a:p>
          <a:p>
            <a:pPr marL="457200" lvl="0" indent="-457200">
              <a:buFont typeface="Arial" panose="020B0604020202020204" pitchFamily="34" charset="0"/>
              <a:buChar char="•"/>
            </a:pPr>
            <a:r>
              <a:rPr lang="en-US" sz="2800" dirty="0">
                <a:solidFill>
                  <a:prstClr val="white"/>
                </a:solidFill>
                <a:latin typeface="Yu Gothic UI" panose="020B0500000000000000" pitchFamily="34" charset="-128"/>
                <a:ea typeface="Yu Gothic UI" panose="020B0500000000000000" pitchFamily="34" charset="-128"/>
                <a:cs typeface="Segoe UI" panose="020B0502040204020203" pitchFamily="34" charset="0"/>
              </a:rPr>
              <a:t>Raster </a:t>
            </a:r>
          </a:p>
          <a:p>
            <a:pPr marL="457200" lvl="0" indent="-457200">
              <a:buFont typeface="Arial" panose="020B0604020202020204" pitchFamily="34" charset="0"/>
              <a:buChar char="•"/>
            </a:pPr>
            <a:r>
              <a:rPr lang="en-US" sz="2800" dirty="0">
                <a:solidFill>
                  <a:prstClr val="white"/>
                </a:solidFill>
                <a:latin typeface="Yu Gothic UI" panose="020B0500000000000000" pitchFamily="34" charset="-128"/>
                <a:ea typeface="Yu Gothic UI" panose="020B0500000000000000" pitchFamily="34" charset="-128"/>
                <a:cs typeface="Segoe UI" panose="020B0502040204020203" pitchFamily="34" charset="0"/>
              </a:rPr>
              <a:t>Vector</a:t>
            </a:r>
          </a:p>
          <a:p>
            <a:pPr marL="457200" lvl="0" indent="-457200">
              <a:buFont typeface="Arial" panose="020B0604020202020204" pitchFamily="34" charset="0"/>
              <a:buChar char="•"/>
            </a:pPr>
            <a:r>
              <a:rPr lang="en-US" sz="2800" dirty="0">
                <a:solidFill>
                  <a:prstClr val="white"/>
                </a:solidFill>
                <a:latin typeface="Yu Gothic UI" panose="020B0500000000000000" pitchFamily="34" charset="-128"/>
                <a:ea typeface="Yu Gothic UI" panose="020B0500000000000000" pitchFamily="34" charset="-128"/>
                <a:cs typeface="Segoe UI" panose="020B0502040204020203" pitchFamily="34" charset="0"/>
              </a:rPr>
              <a:t>Software</a:t>
            </a:r>
            <a:endPar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6" name="Oval 15"/>
          <p:cNvSpPr/>
          <p:nvPr/>
        </p:nvSpPr>
        <p:spPr>
          <a:xfrm>
            <a:off x="2723325"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7" name="Rectangle 16"/>
          <p:cNvSpPr/>
          <p:nvPr/>
        </p:nvSpPr>
        <p:spPr>
          <a:xfrm>
            <a:off x="2865461" y="1855283"/>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18" name="Oval 17"/>
          <p:cNvSpPr/>
          <p:nvPr/>
        </p:nvSpPr>
        <p:spPr>
          <a:xfrm>
            <a:off x="8048972"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9" name="Oval 18"/>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0" name="Rectangle 19"/>
          <p:cNvSpPr/>
          <p:nvPr/>
        </p:nvSpPr>
        <p:spPr>
          <a:xfrm>
            <a:off x="8214469"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21" name="Rectangle 20"/>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29" name="Rectangle 28"/>
          <p:cNvSpPr/>
          <p:nvPr/>
        </p:nvSpPr>
        <p:spPr>
          <a:xfrm>
            <a:off x="369452" y="1102418"/>
            <a:ext cx="9419442" cy="830997"/>
          </a:xfrm>
          <a:prstGeom prst="rect">
            <a:avLst/>
          </a:prstGeom>
        </p:spPr>
        <p:txBody>
          <a:bodyPr wrap="square">
            <a:spAutoFit/>
          </a:bodyPr>
          <a:lstStyle/>
          <a:p>
            <a:r>
              <a:rPr lang="en-GB" sz="2400" b="1" dirty="0">
                <a:latin typeface="Yu Gothic UI" panose="020B0500000000000000" pitchFamily="34" charset="-128"/>
                <a:ea typeface="Yu Gothic UI" panose="020B0500000000000000" pitchFamily="34" charset="-128"/>
                <a:cs typeface="Segoe UI" panose="020B0502040204020203" pitchFamily="34" charset="0"/>
              </a:rPr>
              <a:t>Basic concepts for describing GIS data, raster and vector data, their attribute and level of measurement, and the file format.</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Tree>
    <p:extLst>
      <p:ext uri="{BB962C8B-B14F-4D97-AF65-F5344CB8AC3E}">
        <p14:creationId xmlns:p14="http://schemas.microsoft.com/office/powerpoint/2010/main" val="2271276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descr="PE4607 Heywood9.gif                                            0004189EBob’s HD                       B5E64ED0:"/>
          <p:cNvPicPr>
            <a:picLocks noChangeAspect="1" noChangeArrowheads="1"/>
          </p:cNvPicPr>
          <p:nvPr/>
        </p:nvPicPr>
        <p:blipFill rotWithShape="1">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t="19184" b="35134"/>
          <a:stretch>
            <a:fillRect/>
          </a:stretch>
        </p:blipFill>
        <p:spPr bwMode="auto">
          <a:xfrm>
            <a:off x="788989" y="1662346"/>
            <a:ext cx="10816468" cy="3707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10"/>
          <p:cNvSpPr/>
          <p:nvPr/>
        </p:nvSpPr>
        <p:spPr>
          <a:xfrm>
            <a:off x="1826760" y="5446677"/>
            <a:ext cx="2175596" cy="523220"/>
          </a:xfrm>
          <a:prstGeom prst="rect">
            <a:avLst/>
          </a:prstGeom>
        </p:spPr>
        <p:txBody>
          <a:bodyPr wrap="none">
            <a:spAutoFit/>
          </a:bodyPr>
          <a:lstStyle/>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entity model</a:t>
            </a:r>
            <a:endParaRPr lang="nb-NO" sz="2800" dirty="0"/>
          </a:p>
        </p:txBody>
      </p:sp>
      <p:sp>
        <p:nvSpPr>
          <p:cNvPr id="12" name="Rectangle 11"/>
          <p:cNvSpPr/>
          <p:nvPr/>
        </p:nvSpPr>
        <p:spPr>
          <a:xfrm>
            <a:off x="5296518" y="5446677"/>
            <a:ext cx="3190297" cy="523220"/>
          </a:xfrm>
          <a:prstGeom prst="rect">
            <a:avLst/>
          </a:prstGeom>
        </p:spPr>
        <p:txBody>
          <a:bodyPr wrap="none">
            <a:spAutoFit/>
          </a:bodyPr>
          <a:lstStyle/>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cell values (</a:t>
            </a:r>
            <a:r>
              <a:rPr lang="en-US" altLang="nb-NO" sz="2800" dirty="0" err="1">
                <a:latin typeface="Yu Gothic UI" panose="020B0500000000000000" pitchFamily="34" charset="-128"/>
                <a:ea typeface="Yu Gothic UI" panose="020B0500000000000000" pitchFamily="34" charset="-128"/>
                <a:cs typeface="Segoe UI" panose="020B0502040204020203" pitchFamily="34" charset="0"/>
              </a:rPr>
              <a:t>bolean</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endParaRPr lang="nb-NO" sz="2800" dirty="0"/>
          </a:p>
        </p:txBody>
      </p:sp>
      <p:sp>
        <p:nvSpPr>
          <p:cNvPr id="13" name="Rectangle 12"/>
          <p:cNvSpPr/>
          <p:nvPr/>
        </p:nvSpPr>
        <p:spPr>
          <a:xfrm>
            <a:off x="8851337" y="5446677"/>
            <a:ext cx="2223686" cy="523220"/>
          </a:xfrm>
          <a:prstGeom prst="rect">
            <a:avLst/>
          </a:prstGeom>
        </p:spPr>
        <p:txBody>
          <a:bodyPr wrap="none">
            <a:spAutoFit/>
          </a:bodyPr>
          <a:lstStyle/>
          <a:p>
            <a:r>
              <a:rPr lang="en-US" sz="2800" dirty="0">
                <a:latin typeface="Yu Gothic UI" panose="020B0500000000000000" pitchFamily="34" charset="-128"/>
                <a:ea typeface="Yu Gothic UI" panose="020B0500000000000000" pitchFamily="34" charset="-128"/>
                <a:cs typeface="Segoe UI" panose="020B0502040204020203" pitchFamily="34" charset="0"/>
              </a:rPr>
              <a:t>File structure</a:t>
            </a:r>
            <a:endParaRPr lang="nb-NO" sz="2800" dirty="0"/>
          </a:p>
        </p:txBody>
      </p:sp>
      <p:sp>
        <p:nvSpPr>
          <p:cNvPr id="14" name="Rectangle 3"/>
          <p:cNvSpPr txBox="1">
            <a:spLocks noChangeArrowheads="1"/>
          </p:cNvSpPr>
          <p:nvPr/>
        </p:nvSpPr>
        <p:spPr>
          <a:xfrm>
            <a:off x="369451" y="1173120"/>
            <a:ext cx="11822549" cy="603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Data type</a:t>
            </a: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 </a:t>
            </a:r>
          </a:p>
        </p:txBody>
      </p:sp>
    </p:spTree>
    <p:extLst>
      <p:ext uri="{BB962C8B-B14F-4D97-AF65-F5344CB8AC3E}">
        <p14:creationId xmlns:p14="http://schemas.microsoft.com/office/powerpoint/2010/main" val="1447570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descr="PE4607 Heywood10.gif                                           0004189EBob’s HD                       B5E64ED0:"/>
          <p:cNvPicPr>
            <a:picLocks noChangeAspect="1" noChangeArrowheads="1"/>
          </p:cNvPicPr>
          <p:nvPr/>
        </p:nvPicPr>
        <p:blipFill rotWithShape="1">
          <a:blip r:embed="rId3" r:link="rId4">
            <a:clrChange>
              <a:clrFrom>
                <a:srgbClr val="FFFFFF"/>
              </a:clrFrom>
              <a:clrTo>
                <a:srgbClr val="FFFFFF">
                  <a:alpha val="0"/>
                </a:srgbClr>
              </a:clrTo>
            </a:clrChange>
            <a:extLst>
              <a:ext uri="{28A0092B-C50C-407E-A947-70E740481C1C}">
                <a14:useLocalDpi xmlns:a14="http://schemas.microsoft.com/office/drawing/2010/main" val="0"/>
              </a:ext>
            </a:extLst>
          </a:blip>
          <a:srcRect t="20285" b="34173"/>
          <a:stretch>
            <a:fillRect/>
          </a:stretch>
        </p:blipFill>
        <p:spPr bwMode="auto">
          <a:xfrm>
            <a:off x="788988" y="1708150"/>
            <a:ext cx="10771663" cy="367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10"/>
          <p:cNvSpPr/>
          <p:nvPr/>
        </p:nvSpPr>
        <p:spPr>
          <a:xfrm>
            <a:off x="1826760" y="5446677"/>
            <a:ext cx="2175596" cy="523220"/>
          </a:xfrm>
          <a:prstGeom prst="rect">
            <a:avLst/>
          </a:prstGeom>
        </p:spPr>
        <p:txBody>
          <a:bodyPr wrap="none">
            <a:spAutoFit/>
          </a:bodyPr>
          <a:lstStyle/>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entity model</a:t>
            </a:r>
            <a:endParaRPr lang="nb-NO" sz="2800" dirty="0"/>
          </a:p>
        </p:txBody>
      </p:sp>
      <p:sp>
        <p:nvSpPr>
          <p:cNvPr id="12" name="Rectangle 11"/>
          <p:cNvSpPr/>
          <p:nvPr/>
        </p:nvSpPr>
        <p:spPr>
          <a:xfrm>
            <a:off x="5296518" y="5446677"/>
            <a:ext cx="3329758" cy="523220"/>
          </a:xfrm>
          <a:prstGeom prst="rect">
            <a:avLst/>
          </a:prstGeom>
        </p:spPr>
        <p:txBody>
          <a:bodyPr wrap="none">
            <a:spAutoFit/>
          </a:bodyPr>
          <a:lstStyle/>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cell values (integer) </a:t>
            </a:r>
            <a:endParaRPr lang="nb-NO" sz="2800" dirty="0"/>
          </a:p>
        </p:txBody>
      </p:sp>
      <p:sp>
        <p:nvSpPr>
          <p:cNvPr id="13" name="Rectangle 12"/>
          <p:cNvSpPr/>
          <p:nvPr/>
        </p:nvSpPr>
        <p:spPr>
          <a:xfrm>
            <a:off x="8851337" y="5446677"/>
            <a:ext cx="2223686" cy="523220"/>
          </a:xfrm>
          <a:prstGeom prst="rect">
            <a:avLst/>
          </a:prstGeom>
        </p:spPr>
        <p:txBody>
          <a:bodyPr wrap="none">
            <a:spAutoFit/>
          </a:bodyPr>
          <a:lstStyle/>
          <a:p>
            <a:r>
              <a:rPr lang="en-US" sz="2800" dirty="0">
                <a:latin typeface="Yu Gothic UI" panose="020B0500000000000000" pitchFamily="34" charset="-128"/>
                <a:ea typeface="Yu Gothic UI" panose="020B0500000000000000" pitchFamily="34" charset="-128"/>
                <a:cs typeface="Segoe UI" panose="020B0502040204020203" pitchFamily="34" charset="0"/>
              </a:rPr>
              <a:t>File structure</a:t>
            </a:r>
            <a:endParaRPr lang="nb-NO" sz="2800" dirty="0"/>
          </a:p>
        </p:txBody>
      </p:sp>
      <p:sp>
        <p:nvSpPr>
          <p:cNvPr id="15" name="Rectangle 3"/>
          <p:cNvSpPr txBox="1">
            <a:spLocks noChangeArrowheads="1"/>
          </p:cNvSpPr>
          <p:nvPr/>
        </p:nvSpPr>
        <p:spPr>
          <a:xfrm>
            <a:off x="369451" y="1173120"/>
            <a:ext cx="11822549" cy="603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Data type</a:t>
            </a: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 </a:t>
            </a:r>
          </a:p>
        </p:txBody>
      </p:sp>
      <p:pic>
        <p:nvPicPr>
          <p:cNvPr id="8" name="Picture 7"/>
          <p:cNvPicPr>
            <a:picLocks noChangeAspect="1"/>
          </p:cNvPicPr>
          <p:nvPr/>
        </p:nvPicPr>
        <p:blipFill>
          <a:blip r:embed="rId5"/>
          <a:stretch>
            <a:fillRect/>
          </a:stretch>
        </p:blipFill>
        <p:spPr>
          <a:xfrm>
            <a:off x="8684401" y="1648976"/>
            <a:ext cx="1208461" cy="362539"/>
          </a:xfrm>
          <a:prstGeom prst="rect">
            <a:avLst/>
          </a:prstGeom>
        </p:spPr>
      </p:pic>
    </p:spTree>
    <p:extLst>
      <p:ext uri="{BB962C8B-B14F-4D97-AF65-F5344CB8AC3E}">
        <p14:creationId xmlns:p14="http://schemas.microsoft.com/office/powerpoint/2010/main" val="3233205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grpSp>
        <p:nvGrpSpPr>
          <p:cNvPr id="3" name="Group 2"/>
          <p:cNvGrpSpPr/>
          <p:nvPr/>
        </p:nvGrpSpPr>
        <p:grpSpPr>
          <a:xfrm>
            <a:off x="926149" y="1727667"/>
            <a:ext cx="8766491" cy="4949347"/>
            <a:chOff x="1703389" y="2263776"/>
            <a:chExt cx="7743825" cy="4371975"/>
          </a:xfrm>
        </p:grpSpPr>
        <p:pic>
          <p:nvPicPr>
            <p:cNvPr id="10" name="Picture 5" descr="austfde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1" y="2263776"/>
              <a:ext cx="6303963" cy="437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6"/>
            <p:cNvSpPr>
              <a:spLocks noChangeShapeType="1"/>
            </p:cNvSpPr>
            <p:nvPr/>
          </p:nvSpPr>
          <p:spPr bwMode="auto">
            <a:xfrm>
              <a:off x="2927350" y="2276476"/>
              <a:ext cx="0" cy="5762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defRPr/>
              </a:pPr>
              <a:endParaRPr lang="nb-NO" sz="2400">
                <a:latin typeface="Yu Gothic UI" panose="020B0500000000000000" pitchFamily="34" charset="-128"/>
                <a:ea typeface="Yu Gothic UI" panose="020B0500000000000000" pitchFamily="34" charset="-128"/>
              </a:endParaRPr>
            </a:p>
          </p:txBody>
        </p:sp>
        <p:sp>
          <p:nvSpPr>
            <p:cNvPr id="15" name="Line 7"/>
            <p:cNvSpPr>
              <a:spLocks noChangeShapeType="1"/>
            </p:cNvSpPr>
            <p:nvPr/>
          </p:nvSpPr>
          <p:spPr bwMode="auto">
            <a:xfrm>
              <a:off x="2927350" y="2924176"/>
              <a:ext cx="0" cy="36734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a:defRPr/>
              </a:pPr>
              <a:endParaRPr lang="nb-NO" sz="2400">
                <a:latin typeface="Yu Gothic UI" panose="020B0500000000000000" pitchFamily="34" charset="-128"/>
                <a:ea typeface="Yu Gothic UI" panose="020B0500000000000000" pitchFamily="34" charset="-128"/>
              </a:endParaRPr>
            </a:p>
          </p:txBody>
        </p:sp>
        <p:sp>
          <p:nvSpPr>
            <p:cNvPr id="16" name="Text Box 8"/>
            <p:cNvSpPr txBox="1">
              <a:spLocks noChangeArrowheads="1"/>
            </p:cNvSpPr>
            <p:nvPr/>
          </p:nvSpPr>
          <p:spPr bwMode="auto">
            <a:xfrm>
              <a:off x="1847851" y="2349500"/>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itchFamily="34" charset="0"/>
                </a:defRPr>
              </a:lvl1pPr>
              <a:lvl2pPr marL="742950" indent="-285750">
                <a:spcBef>
                  <a:spcPct val="20000"/>
                </a:spcBef>
                <a:buChar char="–"/>
                <a:defRPr>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a:solidFill>
                    <a:schemeClr val="tx1"/>
                  </a:solidFill>
                  <a:latin typeface="Arial" pitchFamily="34" charset="0"/>
                </a:defRPr>
              </a:lvl4pPr>
              <a:lvl5pPr marL="2057400" indent="-228600">
                <a:spcBef>
                  <a:spcPct val="20000"/>
                </a:spcBef>
                <a:buChar char="»"/>
                <a:defRPr>
                  <a:solidFill>
                    <a:schemeClr val="tx1"/>
                  </a:solidFill>
                  <a:latin typeface="Arial" pitchFamily="34" charset="0"/>
                </a:defRPr>
              </a:lvl5pPr>
              <a:lvl6pPr marL="2514600" indent="-228600" eaLnBrk="0" fontAlgn="base" hangingPunct="0">
                <a:spcBef>
                  <a:spcPct val="20000"/>
                </a:spcBef>
                <a:spcAft>
                  <a:spcPct val="0"/>
                </a:spcAft>
                <a:buChar char="»"/>
                <a:defRPr>
                  <a:solidFill>
                    <a:schemeClr val="tx1"/>
                  </a:solidFill>
                  <a:latin typeface="Arial" pitchFamily="34" charset="0"/>
                </a:defRPr>
              </a:lvl6pPr>
              <a:lvl7pPr marL="2971800" indent="-228600" eaLnBrk="0" fontAlgn="base" hangingPunct="0">
                <a:spcBef>
                  <a:spcPct val="20000"/>
                </a:spcBef>
                <a:spcAft>
                  <a:spcPct val="0"/>
                </a:spcAft>
                <a:buChar char="»"/>
                <a:defRPr>
                  <a:solidFill>
                    <a:schemeClr val="tx1"/>
                  </a:solidFill>
                  <a:latin typeface="Arial" pitchFamily="34" charset="0"/>
                </a:defRPr>
              </a:lvl7pPr>
              <a:lvl8pPr marL="3429000" indent="-228600" eaLnBrk="0" fontAlgn="base" hangingPunct="0">
                <a:spcBef>
                  <a:spcPct val="20000"/>
                </a:spcBef>
                <a:spcAft>
                  <a:spcPct val="0"/>
                </a:spcAft>
                <a:buChar char="»"/>
                <a:defRPr>
                  <a:solidFill>
                    <a:schemeClr val="tx1"/>
                  </a:solidFill>
                  <a:latin typeface="Arial" pitchFamily="34" charset="0"/>
                </a:defRPr>
              </a:lvl8pPr>
              <a:lvl9pPr marL="3886200" indent="-228600" eaLnBrk="0" fontAlgn="base" hangingPunct="0">
                <a:spcBef>
                  <a:spcPct val="20000"/>
                </a:spcBef>
                <a:spcAft>
                  <a:spcPct val="0"/>
                </a:spcAft>
                <a:buChar char="»"/>
                <a:defRPr>
                  <a:solidFill>
                    <a:schemeClr val="tx1"/>
                  </a:solidFill>
                  <a:latin typeface="Arial" pitchFamily="34" charset="0"/>
                </a:defRPr>
              </a:lvl9pPr>
            </a:lstStyle>
            <a:p>
              <a:pPr>
                <a:spcBef>
                  <a:spcPct val="0"/>
                </a:spcBef>
                <a:buFontTx/>
                <a:buNone/>
                <a:defRPr/>
              </a:pPr>
              <a:r>
                <a:rPr lang="nb-NO" altLang="nb-NO" sz="2000" dirty="0">
                  <a:latin typeface="Yu Gothic UI" panose="020B0500000000000000" pitchFamily="34" charset="-128"/>
                  <a:ea typeface="Yu Gothic UI" panose="020B0500000000000000" pitchFamily="34" charset="-128"/>
                </a:rPr>
                <a:t>Header</a:t>
              </a:r>
            </a:p>
          </p:txBody>
        </p:sp>
        <p:sp>
          <p:nvSpPr>
            <p:cNvPr id="17" name="Text Box 9"/>
            <p:cNvSpPr txBox="1">
              <a:spLocks noChangeArrowheads="1"/>
            </p:cNvSpPr>
            <p:nvPr/>
          </p:nvSpPr>
          <p:spPr bwMode="auto">
            <a:xfrm>
              <a:off x="1703389" y="4581525"/>
              <a:ext cx="1296987" cy="89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itchFamily="34" charset="0"/>
                </a:defRPr>
              </a:lvl1pPr>
              <a:lvl2pPr marL="742950" indent="-285750">
                <a:spcBef>
                  <a:spcPct val="20000"/>
                </a:spcBef>
                <a:buChar char="–"/>
                <a:defRPr>
                  <a:solidFill>
                    <a:schemeClr val="tx1"/>
                  </a:solidFill>
                  <a:latin typeface="Arial" pitchFamily="34" charset="0"/>
                </a:defRPr>
              </a:lvl2pPr>
              <a:lvl3pPr marL="1143000" indent="-228600">
                <a:spcBef>
                  <a:spcPct val="20000"/>
                </a:spcBef>
                <a:buChar char="•"/>
                <a:defRPr>
                  <a:solidFill>
                    <a:schemeClr val="tx1"/>
                  </a:solidFill>
                  <a:latin typeface="Arial" pitchFamily="34" charset="0"/>
                </a:defRPr>
              </a:lvl3pPr>
              <a:lvl4pPr marL="1600200" indent="-228600">
                <a:spcBef>
                  <a:spcPct val="20000"/>
                </a:spcBef>
                <a:buChar char="–"/>
                <a:defRPr>
                  <a:solidFill>
                    <a:schemeClr val="tx1"/>
                  </a:solidFill>
                  <a:latin typeface="Arial" pitchFamily="34" charset="0"/>
                </a:defRPr>
              </a:lvl4pPr>
              <a:lvl5pPr marL="2057400" indent="-228600">
                <a:spcBef>
                  <a:spcPct val="20000"/>
                </a:spcBef>
                <a:buChar char="»"/>
                <a:defRPr>
                  <a:solidFill>
                    <a:schemeClr val="tx1"/>
                  </a:solidFill>
                  <a:latin typeface="Arial" pitchFamily="34" charset="0"/>
                </a:defRPr>
              </a:lvl5pPr>
              <a:lvl6pPr marL="2514600" indent="-228600" eaLnBrk="0" fontAlgn="base" hangingPunct="0">
                <a:spcBef>
                  <a:spcPct val="20000"/>
                </a:spcBef>
                <a:spcAft>
                  <a:spcPct val="0"/>
                </a:spcAft>
                <a:buChar char="»"/>
                <a:defRPr>
                  <a:solidFill>
                    <a:schemeClr val="tx1"/>
                  </a:solidFill>
                  <a:latin typeface="Arial" pitchFamily="34" charset="0"/>
                </a:defRPr>
              </a:lvl6pPr>
              <a:lvl7pPr marL="2971800" indent="-228600" eaLnBrk="0" fontAlgn="base" hangingPunct="0">
                <a:spcBef>
                  <a:spcPct val="20000"/>
                </a:spcBef>
                <a:spcAft>
                  <a:spcPct val="0"/>
                </a:spcAft>
                <a:buChar char="»"/>
                <a:defRPr>
                  <a:solidFill>
                    <a:schemeClr val="tx1"/>
                  </a:solidFill>
                  <a:latin typeface="Arial" pitchFamily="34" charset="0"/>
                </a:defRPr>
              </a:lvl7pPr>
              <a:lvl8pPr marL="3429000" indent="-228600" eaLnBrk="0" fontAlgn="base" hangingPunct="0">
                <a:spcBef>
                  <a:spcPct val="20000"/>
                </a:spcBef>
                <a:spcAft>
                  <a:spcPct val="0"/>
                </a:spcAft>
                <a:buChar char="»"/>
                <a:defRPr>
                  <a:solidFill>
                    <a:schemeClr val="tx1"/>
                  </a:solidFill>
                  <a:latin typeface="Arial" pitchFamily="34" charset="0"/>
                </a:defRPr>
              </a:lvl8pPr>
              <a:lvl9pPr marL="3886200" indent="-228600" eaLnBrk="0" fontAlgn="base" hangingPunct="0">
                <a:spcBef>
                  <a:spcPct val="20000"/>
                </a:spcBef>
                <a:spcAft>
                  <a:spcPct val="0"/>
                </a:spcAft>
                <a:buChar char="»"/>
                <a:defRPr>
                  <a:solidFill>
                    <a:schemeClr val="tx1"/>
                  </a:solidFill>
                  <a:latin typeface="Arial" pitchFamily="34" charset="0"/>
                </a:defRPr>
              </a:lvl9pPr>
            </a:lstStyle>
            <a:p>
              <a:pPr>
                <a:spcBef>
                  <a:spcPct val="0"/>
                </a:spcBef>
                <a:buFontTx/>
                <a:buNone/>
                <a:defRPr/>
              </a:pPr>
              <a:r>
                <a:rPr lang="nb-NO" altLang="nb-NO" sz="2000" dirty="0">
                  <a:latin typeface="Yu Gothic UI" panose="020B0500000000000000" pitchFamily="34" charset="-128"/>
                  <a:ea typeface="Yu Gothic UI" panose="020B0500000000000000" pitchFamily="34" charset="-128"/>
                </a:rPr>
                <a:t>Grid </a:t>
              </a:r>
              <a:r>
                <a:rPr lang="nb-NO" altLang="nb-NO" sz="2000" dirty="0" err="1">
                  <a:latin typeface="Yu Gothic UI" panose="020B0500000000000000" pitchFamily="34" charset="-128"/>
                  <a:ea typeface="Yu Gothic UI" panose="020B0500000000000000" pitchFamily="34" charset="-128"/>
                </a:rPr>
                <a:t>with</a:t>
              </a:r>
              <a:r>
                <a:rPr lang="nb-NO" altLang="nb-NO" sz="2000" dirty="0">
                  <a:latin typeface="Yu Gothic UI" panose="020B0500000000000000" pitchFamily="34" charset="-128"/>
                  <a:ea typeface="Yu Gothic UI" panose="020B0500000000000000" pitchFamily="34" charset="-128"/>
                </a:rPr>
                <a:t> </a:t>
              </a:r>
              <a:r>
                <a:rPr lang="nb-NO" altLang="nb-NO" sz="2000" dirty="0" err="1">
                  <a:latin typeface="Yu Gothic UI" panose="020B0500000000000000" pitchFamily="34" charset="-128"/>
                  <a:ea typeface="Yu Gothic UI" panose="020B0500000000000000" pitchFamily="34" charset="-128"/>
                </a:rPr>
                <a:t>elevation</a:t>
              </a:r>
              <a:r>
                <a:rPr lang="nb-NO" altLang="nb-NO" sz="2000" dirty="0">
                  <a:latin typeface="Yu Gothic UI" panose="020B0500000000000000" pitchFamily="34" charset="-128"/>
                  <a:ea typeface="Yu Gothic UI" panose="020B0500000000000000" pitchFamily="34" charset="-128"/>
                </a:rPr>
                <a:t> (m)</a:t>
              </a:r>
            </a:p>
          </p:txBody>
        </p:sp>
      </p:grpSp>
      <p:sp>
        <p:nvSpPr>
          <p:cNvPr id="2" name="Rectangle 1"/>
          <p:cNvSpPr/>
          <p:nvPr/>
        </p:nvSpPr>
        <p:spPr>
          <a:xfrm>
            <a:off x="6676222" y="1323554"/>
            <a:ext cx="5244713" cy="954107"/>
          </a:xfrm>
          <a:prstGeom prst="rect">
            <a:avLst/>
          </a:prstGeom>
        </p:spPr>
        <p:txBody>
          <a:bodyPr wrap="square">
            <a:spAutoFit/>
          </a:bodyPr>
          <a:lstStyle/>
          <a:p>
            <a:pPr algn="r">
              <a:buClr>
                <a:srgbClr val="1F7F79"/>
              </a:buCl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.txt file of a </a:t>
            </a:r>
          </a:p>
          <a:p>
            <a:pPr algn="r">
              <a:buClr>
                <a:srgbClr val="1F7F79"/>
              </a:buCl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Digital Elevation Model (DEM) </a:t>
            </a:r>
          </a:p>
        </p:txBody>
      </p:sp>
      <p:sp>
        <p:nvSpPr>
          <p:cNvPr id="11" name="Rectangle 10"/>
          <p:cNvSpPr/>
          <p:nvPr/>
        </p:nvSpPr>
        <p:spPr>
          <a:xfrm>
            <a:off x="9490619" y="2277661"/>
            <a:ext cx="2701381" cy="523220"/>
          </a:xfrm>
          <a:prstGeom prst="rect">
            <a:avLst/>
          </a:prstGeom>
        </p:spPr>
        <p:txBody>
          <a:bodyPr wrap="none">
            <a:spAutoFit/>
          </a:bodyPr>
          <a:lstStyle/>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cell values float </a:t>
            </a:r>
            <a:endParaRPr lang="nb-NO" sz="2800" dirty="0"/>
          </a:p>
        </p:txBody>
      </p:sp>
      <p:sp>
        <p:nvSpPr>
          <p:cNvPr id="4" name="Oval 3"/>
          <p:cNvSpPr/>
          <p:nvPr/>
        </p:nvSpPr>
        <p:spPr>
          <a:xfrm>
            <a:off x="2473494" y="2277662"/>
            <a:ext cx="1426478" cy="197619"/>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Rectangle 3"/>
          <p:cNvSpPr txBox="1">
            <a:spLocks noChangeArrowheads="1"/>
          </p:cNvSpPr>
          <p:nvPr/>
        </p:nvSpPr>
        <p:spPr>
          <a:xfrm>
            <a:off x="369451" y="1173120"/>
            <a:ext cx="11822549" cy="603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Data type</a:t>
            </a: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 </a:t>
            </a:r>
          </a:p>
        </p:txBody>
      </p:sp>
    </p:spTree>
    <p:extLst>
      <p:ext uri="{BB962C8B-B14F-4D97-AF65-F5344CB8AC3E}">
        <p14:creationId xmlns:p14="http://schemas.microsoft.com/office/powerpoint/2010/main" val="48587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9"/>
          <p:cNvSpPr/>
          <p:nvPr/>
        </p:nvSpPr>
        <p:spPr>
          <a:xfrm>
            <a:off x="1016281" y="1986177"/>
            <a:ext cx="11015523" cy="3170099"/>
          </a:xfrm>
          <a:prstGeom prst="rect">
            <a:avLst/>
          </a:prstGeom>
        </p:spPr>
        <p:txBody>
          <a:bodyPr wrap="square">
            <a:spAutoFit/>
          </a:bodyPr>
          <a:lstStyle/>
          <a:p>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Discrete </a:t>
            </a:r>
            <a:r>
              <a:rPr lang="en-US" sz="2800" b="1" dirty="0">
                <a:latin typeface="Yu Gothic UI" panose="020B0500000000000000" pitchFamily="34" charset="-128"/>
                <a:ea typeface="Yu Gothic UI" panose="020B0500000000000000" pitchFamily="34" charset="-128"/>
                <a:cs typeface="Segoe UI" panose="020B0502040204020203" pitchFamily="34" charset="0"/>
              </a:rPr>
              <a:t>raster:</a:t>
            </a:r>
            <a:endParaRPr lang="en-US" altLang="nb-NO" sz="2800" b="1" dirty="0">
              <a:latin typeface="Yu Gothic UI" panose="020B0500000000000000" pitchFamily="34" charset="-128"/>
              <a:ea typeface="Yu Gothic UI" panose="020B0500000000000000" pitchFamily="34" charset="-128"/>
              <a:cs typeface="Segoe UI" panose="020B0502040204020203" pitchFamily="34" charset="0"/>
            </a:endParaRPr>
          </a:p>
          <a:p>
            <a:pPr marL="342900" indent="-3429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Relative few possible values with boundaries. </a:t>
            </a:r>
          </a:p>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Example: Land use and land cover map (raster), soil types, etc.</a:t>
            </a:r>
          </a:p>
          <a:p>
            <a:endParaRPr lang="en-US" sz="2400" b="1" dirty="0">
              <a:latin typeface="Yu Gothic UI" panose="020B0500000000000000" pitchFamily="34" charset="-128"/>
              <a:ea typeface="Yu Gothic UI" panose="020B0500000000000000" pitchFamily="34" charset="-128"/>
              <a:cs typeface="Segoe UI" panose="020B0502040204020203" pitchFamily="34" charset="0"/>
            </a:endParaRPr>
          </a:p>
          <a:p>
            <a:r>
              <a:rPr lang="en-US" sz="2800" b="1" dirty="0">
                <a:latin typeface="Yu Gothic UI" panose="020B0500000000000000" pitchFamily="34" charset="-128"/>
                <a:ea typeface="Yu Gothic UI" panose="020B0500000000000000" pitchFamily="34" charset="-128"/>
                <a:cs typeface="Segoe UI" panose="020B0502040204020203" pitchFamily="34" charset="0"/>
              </a:rPr>
              <a:t>Continuous raster:</a:t>
            </a:r>
          </a:p>
          <a:p>
            <a:pPr marL="342900" indent="-342900">
              <a:buFont typeface="Arial" panose="020B0604020202020204"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Numeric values range smoothly from one location to another.</a:t>
            </a:r>
          </a:p>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Example: Digital elevation model (DEM), temperature, remote sensing images</a:t>
            </a:r>
            <a:endParaRPr lang="en-US" sz="2400" b="1" dirty="0">
              <a:latin typeface="Yu Gothic UI" panose="020B0500000000000000" pitchFamily="34" charset="-128"/>
              <a:ea typeface="Yu Gothic UI" panose="020B0500000000000000" pitchFamily="34" charset="-128"/>
              <a:cs typeface="Segoe UI" panose="020B0502040204020203" pitchFamily="34" charset="0"/>
            </a:endParaRPr>
          </a:p>
          <a:p>
            <a:endParaRPr lang="en-US"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3"/>
          <p:cNvSpPr txBox="1">
            <a:spLocks noChangeArrowheads="1"/>
          </p:cNvSpPr>
          <p:nvPr/>
        </p:nvSpPr>
        <p:spPr>
          <a:xfrm>
            <a:off x="369451" y="1173120"/>
            <a:ext cx="11822549" cy="6037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Data type</a:t>
            </a: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 </a:t>
            </a:r>
          </a:p>
        </p:txBody>
      </p:sp>
    </p:spTree>
    <p:extLst>
      <p:ext uri="{BB962C8B-B14F-4D97-AF65-F5344CB8AC3E}">
        <p14:creationId xmlns:p14="http://schemas.microsoft.com/office/powerpoint/2010/main" val="3857716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3"/>
          <p:cNvSpPr txBox="1">
            <a:spLocks noChangeArrowheads="1"/>
          </p:cNvSpPr>
          <p:nvPr/>
        </p:nvSpPr>
        <p:spPr>
          <a:xfrm>
            <a:off x="369451" y="1173121"/>
            <a:ext cx="11822549" cy="771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Data type</a:t>
            </a: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 </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301" r="66287"/>
          <a:stretch/>
        </p:blipFill>
        <p:spPr>
          <a:xfrm>
            <a:off x="8112050" y="2184150"/>
            <a:ext cx="3519377" cy="31877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893" y="1755155"/>
            <a:ext cx="4045690" cy="4045690"/>
          </a:xfrm>
          <a:prstGeom prst="rect">
            <a:avLst/>
          </a:prstGeom>
        </p:spPr>
      </p:pic>
      <p:sp>
        <p:nvSpPr>
          <p:cNvPr id="9" name="Rectangle 8"/>
          <p:cNvSpPr/>
          <p:nvPr/>
        </p:nvSpPr>
        <p:spPr>
          <a:xfrm>
            <a:off x="914401" y="2081902"/>
            <a:ext cx="6759145" cy="4093428"/>
          </a:xfrm>
          <a:prstGeom prst="rect">
            <a:avLst/>
          </a:prstGeom>
        </p:spPr>
        <p:txBody>
          <a:bodyPr wrap="square">
            <a:spAutoFit/>
          </a:bodyPr>
          <a:lstStyle/>
          <a:p>
            <a:r>
              <a:rPr lang="nb-NO" sz="2400" b="1" dirty="0">
                <a:latin typeface="Yu Gothic UI" panose="020B0500000000000000" pitchFamily="34" charset="-128"/>
                <a:ea typeface="Yu Gothic UI" panose="020B0500000000000000" pitchFamily="34" charset="-128"/>
              </a:rPr>
              <a:t>Bit </a:t>
            </a:r>
            <a:r>
              <a:rPr lang="nb-NO" sz="2400" b="1" dirty="0" err="1">
                <a:latin typeface="Yu Gothic UI" panose="020B0500000000000000" pitchFamily="34" charset="-128"/>
                <a:ea typeface="Yu Gothic UI" panose="020B0500000000000000" pitchFamily="34" charset="-128"/>
              </a:rPr>
              <a:t>depth</a:t>
            </a:r>
            <a:r>
              <a:rPr lang="nb-NO" sz="2400" b="1" dirty="0">
                <a:latin typeface="Yu Gothic UI" panose="020B0500000000000000" pitchFamily="34" charset="-128"/>
                <a:ea typeface="Yu Gothic UI" panose="020B0500000000000000" pitchFamily="34" charset="-128"/>
              </a:rPr>
              <a:t>: </a:t>
            </a:r>
            <a:r>
              <a:rPr lang="nb-NO" sz="2400" b="1" dirty="0" err="1">
                <a:latin typeface="Yu Gothic UI" panose="020B0500000000000000" pitchFamily="34" charset="-128"/>
                <a:ea typeface="Yu Gothic UI" panose="020B0500000000000000" pitchFamily="34" charset="-128"/>
              </a:rPr>
              <a:t>number</a:t>
            </a:r>
            <a:r>
              <a:rPr lang="nb-NO" sz="2400" b="1" dirty="0">
                <a:latin typeface="Yu Gothic UI" panose="020B0500000000000000" pitchFamily="34" charset="-128"/>
                <a:ea typeface="Yu Gothic UI" panose="020B0500000000000000" pitchFamily="34" charset="-128"/>
              </a:rPr>
              <a:t> </a:t>
            </a:r>
            <a:r>
              <a:rPr lang="nb-NO" sz="2400" b="1" dirty="0" err="1">
                <a:latin typeface="Yu Gothic UI" panose="020B0500000000000000" pitchFamily="34" charset="-128"/>
                <a:ea typeface="Yu Gothic UI" panose="020B0500000000000000" pitchFamily="34" charset="-128"/>
              </a:rPr>
              <a:t>of</a:t>
            </a:r>
            <a:r>
              <a:rPr lang="nb-NO" sz="2400" b="1" dirty="0">
                <a:latin typeface="Yu Gothic UI" panose="020B0500000000000000" pitchFamily="34" charset="-128"/>
                <a:ea typeface="Yu Gothic UI" panose="020B0500000000000000" pitchFamily="34" charset="-128"/>
              </a:rPr>
              <a:t> </a:t>
            </a:r>
            <a:r>
              <a:rPr lang="nb-NO" sz="2400" b="1" dirty="0" err="1">
                <a:latin typeface="Yu Gothic UI" panose="020B0500000000000000" pitchFamily="34" charset="-128"/>
                <a:ea typeface="Yu Gothic UI" panose="020B0500000000000000" pitchFamily="34" charset="-128"/>
              </a:rPr>
              <a:t>possible</a:t>
            </a:r>
            <a:r>
              <a:rPr lang="nb-NO" sz="2400" b="1" dirty="0">
                <a:latin typeface="Yu Gothic UI" panose="020B0500000000000000" pitchFamily="34" charset="-128"/>
                <a:ea typeface="Yu Gothic UI" panose="020B0500000000000000" pitchFamily="34" charset="-128"/>
              </a:rPr>
              <a:t> </a:t>
            </a:r>
            <a:r>
              <a:rPr lang="nb-NO" sz="2400" b="1" dirty="0" err="1">
                <a:latin typeface="Yu Gothic UI" panose="020B0500000000000000" pitchFamily="34" charset="-128"/>
                <a:ea typeface="Yu Gothic UI" panose="020B0500000000000000" pitchFamily="34" charset="-128"/>
              </a:rPr>
              <a:t>values</a:t>
            </a:r>
            <a:r>
              <a:rPr lang="nb-NO" sz="2400" b="1" dirty="0">
                <a:latin typeface="Yu Gothic UI" panose="020B0500000000000000" pitchFamily="34" charset="-128"/>
                <a:ea typeface="Yu Gothic UI" panose="020B0500000000000000" pitchFamily="34" charset="-128"/>
              </a:rPr>
              <a:t> / </a:t>
            </a:r>
            <a:r>
              <a:rPr lang="nb-NO" sz="2400" b="1" dirty="0" err="1">
                <a:latin typeface="Yu Gothic UI" panose="020B0500000000000000" pitchFamily="34" charset="-128"/>
                <a:ea typeface="Yu Gothic UI" panose="020B0500000000000000" pitchFamily="34" charset="-128"/>
              </a:rPr>
              <a:t>colours</a:t>
            </a:r>
            <a:r>
              <a:rPr lang="nb-NO" sz="2400" b="1" dirty="0">
                <a:latin typeface="Yu Gothic UI" panose="020B0500000000000000" pitchFamily="34" charset="-128"/>
                <a:ea typeface="Yu Gothic UI" panose="020B0500000000000000" pitchFamily="34" charset="-128"/>
              </a:rPr>
              <a:t> for </a:t>
            </a:r>
            <a:r>
              <a:rPr lang="nb-NO" sz="2400" b="1" dirty="0" err="1">
                <a:latin typeface="Yu Gothic UI" panose="020B0500000000000000" pitchFamily="34" charset="-128"/>
                <a:ea typeface="Yu Gothic UI" panose="020B0500000000000000" pitchFamily="34" charset="-128"/>
              </a:rPr>
              <a:t>each</a:t>
            </a:r>
            <a:r>
              <a:rPr lang="nb-NO" sz="2400" b="1" dirty="0">
                <a:latin typeface="Yu Gothic UI" panose="020B0500000000000000" pitchFamily="34" charset="-128"/>
                <a:ea typeface="Yu Gothic UI" panose="020B0500000000000000" pitchFamily="34" charset="-128"/>
              </a:rPr>
              <a:t> </a:t>
            </a:r>
            <a:r>
              <a:rPr lang="nb-NO" sz="2400" b="1" dirty="0" err="1">
                <a:latin typeface="Yu Gothic UI" panose="020B0500000000000000" pitchFamily="34" charset="-128"/>
                <a:ea typeface="Yu Gothic UI" panose="020B0500000000000000" pitchFamily="34" charset="-128"/>
              </a:rPr>
              <a:t>cell</a:t>
            </a:r>
            <a:endParaRPr lang="nb-NO" sz="2400" b="1" dirty="0">
              <a:latin typeface="Yu Gothic UI" panose="020B0500000000000000" pitchFamily="34" charset="-128"/>
              <a:ea typeface="Yu Gothic UI" panose="020B0500000000000000" pitchFamily="34" charset="-128"/>
            </a:endParaRPr>
          </a:p>
          <a:p>
            <a:endParaRPr lang="nb-NO" sz="24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nb-NO" sz="2400" dirty="0">
                <a:latin typeface="Yu Gothic UI" panose="020B0500000000000000" pitchFamily="34" charset="-128"/>
                <a:ea typeface="Yu Gothic UI" panose="020B0500000000000000" pitchFamily="34" charset="-128"/>
              </a:rPr>
              <a:t>1 byte / </a:t>
            </a:r>
            <a:r>
              <a:rPr lang="nb-NO" sz="2400" dirty="0" err="1">
                <a:latin typeface="Yu Gothic UI" panose="020B0500000000000000" pitchFamily="34" charset="-128"/>
                <a:ea typeface="Yu Gothic UI" panose="020B0500000000000000" pitchFamily="34" charset="-128"/>
              </a:rPr>
              <a:t>cell</a:t>
            </a:r>
            <a:r>
              <a:rPr lang="nb-NO" sz="2400" dirty="0">
                <a:latin typeface="Yu Gothic UI" panose="020B0500000000000000" pitchFamily="34" charset="-128"/>
                <a:ea typeface="Yu Gothic UI" panose="020B0500000000000000" pitchFamily="34" charset="-128"/>
              </a:rPr>
              <a:t> = 8 bits / </a:t>
            </a:r>
            <a:r>
              <a:rPr lang="nb-NO" sz="2400" dirty="0" err="1">
                <a:latin typeface="Yu Gothic UI" panose="020B0500000000000000" pitchFamily="34" charset="-128"/>
                <a:ea typeface="Yu Gothic UI" panose="020B0500000000000000" pitchFamily="34" charset="-128"/>
              </a:rPr>
              <a:t>cell</a:t>
            </a:r>
            <a:r>
              <a:rPr lang="nb-NO" sz="2400" dirty="0">
                <a:latin typeface="Yu Gothic UI" panose="020B0500000000000000" pitchFamily="34" charset="-128"/>
                <a:ea typeface="Yu Gothic UI" panose="020B0500000000000000" pitchFamily="34" charset="-128"/>
              </a:rPr>
              <a:t> = 2 ^ 8 = 256 </a:t>
            </a:r>
            <a:r>
              <a:rPr lang="nb-NO" sz="2400" dirty="0" err="1">
                <a:latin typeface="Yu Gothic UI" panose="020B0500000000000000" pitchFamily="34" charset="-128"/>
                <a:ea typeface="Yu Gothic UI" panose="020B0500000000000000" pitchFamily="34" charset="-128"/>
              </a:rPr>
              <a:t>shades</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of</a:t>
            </a:r>
            <a:r>
              <a:rPr lang="nb-NO" sz="2400" dirty="0">
                <a:latin typeface="Yu Gothic UI" panose="020B0500000000000000" pitchFamily="34" charset="-128"/>
                <a:ea typeface="Yu Gothic UI" panose="020B0500000000000000" pitchFamily="34" charset="-128"/>
              </a:rPr>
              <a:t> gray (from 0 to 255)</a:t>
            </a:r>
          </a:p>
          <a:p>
            <a:pPr marL="363538" lvl="1"/>
            <a:r>
              <a:rPr lang="nb-NO" sz="2200" dirty="0">
                <a:solidFill>
                  <a:prstClr val="black"/>
                </a:solidFill>
                <a:latin typeface="Yu Gothic UI" panose="020B0500000000000000" pitchFamily="34" charset="-128"/>
                <a:ea typeface="Yu Gothic UI" panose="020B0500000000000000" pitchFamily="34" charset="-128"/>
              </a:rPr>
              <a:t>Ex. RGB image, </a:t>
            </a:r>
            <a:r>
              <a:rPr lang="nb-NO" sz="2200" dirty="0" err="1">
                <a:solidFill>
                  <a:prstClr val="black"/>
                </a:solidFill>
                <a:latin typeface="Yu Gothic UI" panose="020B0500000000000000" pitchFamily="34" charset="-128"/>
                <a:ea typeface="Yu Gothic UI" panose="020B0500000000000000" pitchFamily="34" charset="-128"/>
              </a:rPr>
              <a:t>elevation</a:t>
            </a:r>
            <a:r>
              <a:rPr lang="nb-NO" sz="2200" dirty="0">
                <a:solidFill>
                  <a:prstClr val="black"/>
                </a:solidFill>
                <a:latin typeface="Yu Gothic UI" panose="020B0500000000000000" pitchFamily="34" charset="-128"/>
                <a:ea typeface="Yu Gothic UI" panose="020B0500000000000000" pitchFamily="34" charset="-128"/>
              </a:rPr>
              <a:t> raster</a:t>
            </a:r>
          </a:p>
          <a:p>
            <a:pPr marL="342900" indent="-342900">
              <a:buFont typeface="Arial" panose="020B0604020202020204" pitchFamily="34" charset="0"/>
              <a:buChar char="•"/>
            </a:pPr>
            <a:endParaRPr lang="nb-NO" sz="24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nb-NO" sz="2400" dirty="0">
                <a:latin typeface="Yu Gothic UI" panose="020B0500000000000000" pitchFamily="34" charset="-128"/>
                <a:ea typeface="Yu Gothic UI" panose="020B0500000000000000" pitchFamily="34" charset="-128"/>
              </a:rPr>
              <a:t>2 bytes / </a:t>
            </a:r>
            <a:r>
              <a:rPr lang="nb-NO" sz="2400" dirty="0" err="1">
                <a:latin typeface="Yu Gothic UI" panose="020B0500000000000000" pitchFamily="34" charset="-128"/>
                <a:ea typeface="Yu Gothic UI" panose="020B0500000000000000" pitchFamily="34" charset="-128"/>
              </a:rPr>
              <a:t>cell</a:t>
            </a:r>
            <a:r>
              <a:rPr lang="nb-NO" sz="2400" dirty="0">
                <a:latin typeface="Yu Gothic UI" panose="020B0500000000000000" pitchFamily="34" charset="-128"/>
                <a:ea typeface="Yu Gothic UI" panose="020B0500000000000000" pitchFamily="34" charset="-128"/>
              </a:rPr>
              <a:t> = 16 bits / </a:t>
            </a:r>
            <a:r>
              <a:rPr lang="nb-NO" sz="2400" dirty="0" err="1">
                <a:latin typeface="Yu Gothic UI" panose="020B0500000000000000" pitchFamily="34" charset="-128"/>
                <a:ea typeface="Yu Gothic UI" panose="020B0500000000000000" pitchFamily="34" charset="-128"/>
              </a:rPr>
              <a:t>cell</a:t>
            </a:r>
            <a:r>
              <a:rPr lang="nb-NO" sz="2400" dirty="0">
                <a:latin typeface="Yu Gothic UI" panose="020B0500000000000000" pitchFamily="34" charset="-128"/>
                <a:ea typeface="Yu Gothic UI" panose="020B0500000000000000" pitchFamily="34" charset="-128"/>
              </a:rPr>
              <a:t> = 2 ^ 16 = 65536 </a:t>
            </a:r>
            <a:r>
              <a:rPr lang="nb-NO" sz="2400" dirty="0" err="1">
                <a:latin typeface="Yu Gothic UI" panose="020B0500000000000000" pitchFamily="34" charset="-128"/>
                <a:ea typeface="Yu Gothic UI" panose="020B0500000000000000" pitchFamily="34" charset="-128"/>
              </a:rPr>
              <a:t>grayscale</a:t>
            </a:r>
            <a:r>
              <a:rPr lang="nb-NO" sz="2400" dirty="0">
                <a:latin typeface="Yu Gothic UI" panose="020B0500000000000000" pitchFamily="34" charset="-128"/>
                <a:ea typeface="Yu Gothic UI" panose="020B0500000000000000" pitchFamily="34" charset="-128"/>
              </a:rPr>
              <a:t> (from 0 to 65535). </a:t>
            </a:r>
          </a:p>
          <a:p>
            <a:pPr marL="363538" lvl="1"/>
            <a:r>
              <a:rPr lang="nb-NO" sz="2200" dirty="0">
                <a:latin typeface="Yu Gothic UI" panose="020B0500000000000000" pitchFamily="34" charset="-128"/>
                <a:ea typeface="Yu Gothic UI" panose="020B0500000000000000" pitchFamily="34" charset="-128"/>
              </a:rPr>
              <a:t>Ex. </a:t>
            </a:r>
            <a:r>
              <a:rPr lang="nb-NO" sz="2200" dirty="0" err="1">
                <a:latin typeface="Yu Gothic UI" panose="020B0500000000000000" pitchFamily="34" charset="-128"/>
                <a:ea typeface="Yu Gothic UI" panose="020B0500000000000000" pitchFamily="34" charset="-128"/>
              </a:rPr>
              <a:t>satellite</a:t>
            </a:r>
            <a:r>
              <a:rPr lang="nb-NO" sz="2200" dirty="0">
                <a:latin typeface="Yu Gothic UI" panose="020B0500000000000000" pitchFamily="34" charset="-128"/>
                <a:ea typeface="Yu Gothic UI" panose="020B0500000000000000" pitchFamily="34" charset="-128"/>
              </a:rPr>
              <a:t> image (</a:t>
            </a:r>
            <a:r>
              <a:rPr lang="nb-NO" sz="2200" dirty="0" err="1">
                <a:latin typeface="Yu Gothic UI" panose="020B0500000000000000" pitchFamily="34" charset="-128"/>
                <a:ea typeface="Yu Gothic UI" panose="020B0500000000000000" pitchFamily="34" charset="-128"/>
              </a:rPr>
              <a:t>multispectral</a:t>
            </a:r>
            <a:r>
              <a:rPr lang="nb-NO" sz="2200" dirty="0">
                <a:latin typeface="Yu Gothic UI" panose="020B0500000000000000" pitchFamily="34" charset="-128"/>
                <a:ea typeface="Yu Gothic UI" panose="020B0500000000000000" pitchFamily="34" charset="-128"/>
              </a:rPr>
              <a:t>)</a:t>
            </a:r>
          </a:p>
          <a:p>
            <a:endParaRPr lang="nb-NO"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239859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grpSp>
        <p:nvGrpSpPr>
          <p:cNvPr id="2" name="Group 1"/>
          <p:cNvGrpSpPr/>
          <p:nvPr/>
        </p:nvGrpSpPr>
        <p:grpSpPr>
          <a:xfrm>
            <a:off x="10074864" y="2659128"/>
            <a:ext cx="1793274" cy="1331903"/>
            <a:chOff x="10319413" y="2896206"/>
            <a:chExt cx="1793274" cy="1331903"/>
          </a:xfrm>
        </p:grpSpPr>
        <p:sp>
          <p:nvSpPr>
            <p:cNvPr id="10" name="Rectangle 9"/>
            <p:cNvSpPr/>
            <p:nvPr/>
          </p:nvSpPr>
          <p:spPr>
            <a:xfrm>
              <a:off x="10319413" y="3370521"/>
              <a:ext cx="857588" cy="8575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10"/>
            <p:cNvSpPr/>
            <p:nvPr/>
          </p:nvSpPr>
          <p:spPr>
            <a:xfrm>
              <a:off x="10347963" y="2896206"/>
              <a:ext cx="1053121" cy="461665"/>
            </a:xfrm>
            <a:prstGeom prst="rect">
              <a:avLst/>
            </a:prstGeom>
          </p:spPr>
          <p:txBody>
            <a:bodyPr wrap="squar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Pixel</a:t>
              </a:r>
              <a:endParaRPr lang="nb-NO" sz="2400" dirty="0"/>
            </a:p>
          </p:txBody>
        </p:sp>
        <p:grpSp>
          <p:nvGrpSpPr>
            <p:cNvPr id="19" name="Group 18"/>
            <p:cNvGrpSpPr/>
            <p:nvPr/>
          </p:nvGrpSpPr>
          <p:grpSpPr>
            <a:xfrm>
              <a:off x="11301033" y="3368503"/>
              <a:ext cx="192956" cy="859606"/>
              <a:chOff x="10738884" y="3516374"/>
              <a:chExt cx="287078" cy="1278910"/>
            </a:xfrm>
          </p:grpSpPr>
          <p:cxnSp>
            <p:nvCxnSpPr>
              <p:cNvPr id="14" name="Straight Arrow Connector 13"/>
              <p:cNvCxnSpPr/>
              <p:nvPr/>
            </p:nvCxnSpPr>
            <p:spPr>
              <a:xfrm>
                <a:off x="10887739" y="3516374"/>
                <a:ext cx="0" cy="1278910"/>
              </a:xfrm>
              <a:prstGeom prst="straightConnector1">
                <a:avLst/>
              </a:prstGeom>
              <a:ln w="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738884" y="3519377"/>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749516" y="4795284"/>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11393938" y="3496043"/>
              <a:ext cx="718749"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size</a:t>
              </a:r>
              <a:endParaRPr lang="nb-NO" sz="2400" dirty="0"/>
            </a:p>
          </p:txBody>
        </p:sp>
      </p:grpSp>
      <p:sp>
        <p:nvSpPr>
          <p:cNvPr id="29" name="Rectangle 28"/>
          <p:cNvSpPr/>
          <p:nvPr/>
        </p:nvSpPr>
        <p:spPr>
          <a:xfrm>
            <a:off x="1124709" y="2804636"/>
            <a:ext cx="9807743" cy="2123658"/>
          </a:xfrm>
          <a:prstGeom prst="rect">
            <a:avLst/>
          </a:prstGeom>
        </p:spPr>
        <p:txBody>
          <a:bodyPr wrap="square">
            <a:spAutoFit/>
          </a:bodyPr>
          <a:lstStyle/>
          <a:p>
            <a:pPr marL="342900" indent="-342900">
              <a:lnSpc>
                <a:spcPct val="150000"/>
              </a:lnSpc>
              <a:buFont typeface="Arial" panose="020B0604020202020204" pitchFamily="34" charset="0"/>
              <a:buChar char="•"/>
            </a:pP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Spatial resolution (pixel/cell size)</a:t>
            </a:r>
          </a:p>
          <a:p>
            <a:pPr marL="914400" lvl="1" indent="-457200">
              <a:buFont typeface="Courier New" panose="02070309020205020404" pitchFamily="49" charset="0"/>
              <a:buChar char="o"/>
            </a:pPr>
            <a:r>
              <a:rPr lang="en-US" altLang="nb-NO" sz="2800" dirty="0">
                <a:solidFill>
                  <a:prstClr val="black"/>
                </a:solidFill>
                <a:latin typeface="Yu Gothic UI" panose="020B0500000000000000" pitchFamily="34" charset="-128"/>
                <a:ea typeface="Yu Gothic UI" panose="020B0500000000000000" pitchFamily="34" charset="-128"/>
              </a:rPr>
              <a:t>The level of detail in a raster or image</a:t>
            </a:r>
          </a:p>
          <a:p>
            <a:pPr marL="914400" lvl="1" indent="-457200">
              <a:buFont typeface="Courier New" panose="02070309020205020404" pitchFamily="49" charset="0"/>
              <a:buChar char="o"/>
            </a:pPr>
            <a:r>
              <a:rPr lang="en-US" altLang="nb-NO" sz="2800" dirty="0">
                <a:solidFill>
                  <a:prstClr val="black"/>
                </a:solidFill>
                <a:latin typeface="Yu Gothic UI" panose="020B0500000000000000" pitchFamily="34" charset="-128"/>
                <a:ea typeface="Yu Gothic UI" panose="020B0500000000000000" pitchFamily="34" charset="-128"/>
              </a:rPr>
              <a:t>The pixel size on the ground </a:t>
            </a:r>
            <a:r>
              <a:rPr lang="en-US" altLang="nb-NO" sz="2400" dirty="0">
                <a:solidFill>
                  <a:prstClr val="black"/>
                </a:solidFill>
                <a:latin typeface="Yu Gothic UI" panose="020B0500000000000000" pitchFamily="34" charset="-128"/>
                <a:ea typeface="Yu Gothic UI" panose="020B0500000000000000" pitchFamily="34" charset="-128"/>
              </a:rPr>
              <a:t>(not the pixel on your screen)</a:t>
            </a:r>
            <a:endParaRPr lang="en-US" altLang="nb-NO" sz="2800" dirty="0">
              <a:solidFill>
                <a:prstClr val="black"/>
              </a:solidFill>
              <a:latin typeface="Yu Gothic UI" panose="020B0500000000000000" pitchFamily="34" charset="-128"/>
              <a:ea typeface="Yu Gothic UI" panose="020B0500000000000000" pitchFamily="34" charset="-128"/>
            </a:endParaRPr>
          </a:p>
          <a:p>
            <a:pPr marL="914400" lvl="1" indent="-457200">
              <a:buFont typeface="Courier New" panose="02070309020205020404" pitchFamily="49" charset="0"/>
              <a:buChar char="o"/>
            </a:pPr>
            <a:r>
              <a:rPr lang="en-US" altLang="nb-NO" sz="2800" dirty="0">
                <a:solidFill>
                  <a:prstClr val="black"/>
                </a:solidFill>
                <a:latin typeface="Yu Gothic UI" panose="020B0500000000000000" pitchFamily="34" charset="-128"/>
                <a:ea typeface="Yu Gothic UI" panose="020B0500000000000000" pitchFamily="34" charset="-128"/>
              </a:rPr>
              <a:t>Number of pixels in a given frame</a:t>
            </a:r>
          </a:p>
        </p:txBody>
      </p:sp>
      <p:sp>
        <p:nvSpPr>
          <p:cNvPr id="16" name="Rectangle 3"/>
          <p:cNvSpPr txBox="1">
            <a:spLocks noChangeArrowheads="1"/>
          </p:cNvSpPr>
          <p:nvPr/>
        </p:nvSpPr>
        <p:spPr>
          <a:xfrm>
            <a:off x="369451" y="1173120"/>
            <a:ext cx="11822549" cy="14122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p>
          <a:p>
            <a:pPr marL="542925" lvl="1" indent="0">
              <a:buClr>
                <a:srgbClr val="1F7F79"/>
              </a:buClr>
              <a:buNone/>
            </a:pPr>
            <a:r>
              <a:rPr lang="en-US" altLang="nb-NO" sz="2800" dirty="0">
                <a:solidFill>
                  <a:schemeClr val="bg1">
                    <a:lumMod val="65000"/>
                  </a:schemeClr>
                </a:solidFill>
                <a:latin typeface="Yu Gothic UI" panose="020B0500000000000000" pitchFamily="34" charset="-128"/>
                <a:ea typeface="Yu Gothic UI" panose="020B0500000000000000" pitchFamily="34" charset="-128"/>
                <a:cs typeface="Segoe UI" panose="020B0502040204020203" pitchFamily="34" charset="0"/>
              </a:rPr>
              <a:t>Define space as an array of equally sized cells arranged in rows and columns. Each cell contains an attribute value and location coordinates</a:t>
            </a:r>
            <a:endParaRPr lang="en-US" altLang="nb-NO" dirty="0">
              <a:solidFill>
                <a:schemeClr val="bg1">
                  <a:lumMod val="65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240504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3"/>
          <p:cNvSpPr txBox="1">
            <a:spLocks noChangeArrowheads="1"/>
          </p:cNvSpPr>
          <p:nvPr/>
        </p:nvSpPr>
        <p:spPr>
          <a:xfrm>
            <a:off x="422613" y="1055388"/>
            <a:ext cx="9300329" cy="771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Spatial resolution, </a:t>
            </a:r>
          </a:p>
          <a:p>
            <a:pPr marL="0" indent="0">
              <a:buClr>
                <a:srgbClr val="1F7F79"/>
              </a:buClr>
              <a:buNone/>
            </a:pP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                          Ground Sampling Distance (GSD)</a:t>
            </a:r>
          </a:p>
          <a:p>
            <a:pPr marL="0" indent="0">
              <a:buClr>
                <a:srgbClr val="1F7F79"/>
              </a:buClr>
              <a:buNone/>
            </a:pP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(pixel/cell size)</a:t>
            </a:r>
          </a:p>
        </p:txBody>
      </p:sp>
      <p:sp>
        <p:nvSpPr>
          <p:cNvPr id="3" name="Rectangle 2"/>
          <p:cNvSpPr/>
          <p:nvPr/>
        </p:nvSpPr>
        <p:spPr>
          <a:xfrm>
            <a:off x="422613" y="5379374"/>
            <a:ext cx="7015249" cy="830997"/>
          </a:xfrm>
          <a:prstGeom prst="rect">
            <a:avLst/>
          </a:prstGeom>
        </p:spPr>
        <p:txBody>
          <a:bodyPr wrap="square">
            <a:spAutoFit/>
          </a:bodyPr>
          <a:lstStyle/>
          <a:p>
            <a:pPr lvl="0"/>
            <a:r>
              <a:rPr lang="en-US" altLang="nb-NO" sz="2400" dirty="0">
                <a:solidFill>
                  <a:prstClr val="black"/>
                </a:solidFill>
                <a:latin typeface="Yu Gothic UI" panose="020B0500000000000000" pitchFamily="34" charset="-128"/>
                <a:ea typeface="Yu Gothic UI" panose="020B0500000000000000" pitchFamily="34" charset="-128"/>
              </a:rPr>
              <a:t>Spatial resolution should be less than half the size of the smallest object you want to map</a:t>
            </a:r>
            <a:endParaRPr lang="nb-NO" altLang="nb-NO" sz="2400" dirty="0">
              <a:solidFill>
                <a:prstClr val="black"/>
              </a:solidFill>
              <a:latin typeface="Yu Gothic UI" panose="020B0500000000000000" pitchFamily="34" charset="-128"/>
              <a:ea typeface="Yu Gothic UI" panose="020B0500000000000000" pitchFamily="34" charset="-128"/>
            </a:endParaRPr>
          </a:p>
        </p:txBody>
      </p:sp>
      <p:pic>
        <p:nvPicPr>
          <p:cNvPr id="22" name="Picture 10" descr="Resolution_illustratio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66" y="2674378"/>
            <a:ext cx="11518717" cy="194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12"/>
          <p:cNvSpPr>
            <a:spLocks noChangeShapeType="1"/>
          </p:cNvSpPr>
          <p:nvPr/>
        </p:nvSpPr>
        <p:spPr bwMode="auto">
          <a:xfrm flipV="1">
            <a:off x="7082884" y="4822650"/>
            <a:ext cx="2739923" cy="1"/>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b-NO" sz="3200">
              <a:latin typeface="Yu Gothic UI" panose="020B0500000000000000" pitchFamily="34" charset="-128"/>
              <a:ea typeface="Yu Gothic UI" panose="020B0500000000000000" pitchFamily="34" charset="-128"/>
            </a:endParaRPr>
          </a:p>
        </p:txBody>
      </p:sp>
      <p:sp>
        <p:nvSpPr>
          <p:cNvPr id="24" name="Line 13"/>
          <p:cNvSpPr>
            <a:spLocks noChangeShapeType="1"/>
          </p:cNvSpPr>
          <p:nvPr/>
        </p:nvSpPr>
        <p:spPr bwMode="auto">
          <a:xfrm flipH="1" flipV="1">
            <a:off x="2700337" y="4728627"/>
            <a:ext cx="2735610" cy="1"/>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b-NO" sz="3200">
              <a:latin typeface="Yu Gothic UI" panose="020B0500000000000000" pitchFamily="34" charset="-128"/>
              <a:ea typeface="Yu Gothic UI" panose="020B0500000000000000" pitchFamily="34" charset="-128"/>
            </a:endParaRPr>
          </a:p>
        </p:txBody>
      </p:sp>
      <p:sp>
        <p:nvSpPr>
          <p:cNvPr id="25" name="Text Box 15"/>
          <p:cNvSpPr txBox="1">
            <a:spLocks noChangeArrowheads="1"/>
          </p:cNvSpPr>
          <p:nvPr/>
        </p:nvSpPr>
        <p:spPr bwMode="auto">
          <a:xfrm>
            <a:off x="2700337" y="4761404"/>
            <a:ext cx="27356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dirty="0">
                <a:latin typeface="Yu Gothic UI" panose="020B0500000000000000" pitchFamily="34" charset="-128"/>
                <a:ea typeface="Yu Gothic UI" panose="020B0500000000000000" pitchFamily="34" charset="-128"/>
              </a:rPr>
              <a:t>Grov oppløsning</a:t>
            </a:r>
          </a:p>
        </p:txBody>
      </p:sp>
      <p:sp>
        <p:nvSpPr>
          <p:cNvPr id="27" name="Text Box 16"/>
          <p:cNvSpPr txBox="1">
            <a:spLocks noChangeArrowheads="1"/>
          </p:cNvSpPr>
          <p:nvPr/>
        </p:nvSpPr>
        <p:spPr bwMode="auto">
          <a:xfrm>
            <a:off x="6963651" y="4761403"/>
            <a:ext cx="23796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nb-NO" altLang="nb-NO" dirty="0">
                <a:latin typeface="Yu Gothic UI" panose="020B0500000000000000" pitchFamily="34" charset="-128"/>
                <a:ea typeface="Yu Gothic UI" panose="020B0500000000000000" pitchFamily="34" charset="-128"/>
              </a:rPr>
              <a:t>Fin oppløsning</a:t>
            </a:r>
          </a:p>
        </p:txBody>
      </p:sp>
      <p:grpSp>
        <p:nvGrpSpPr>
          <p:cNvPr id="28" name="Group 27"/>
          <p:cNvGrpSpPr/>
          <p:nvPr/>
        </p:nvGrpSpPr>
        <p:grpSpPr>
          <a:xfrm>
            <a:off x="10074864" y="1087073"/>
            <a:ext cx="1793274" cy="1331903"/>
            <a:chOff x="10319413" y="2896206"/>
            <a:chExt cx="1793274" cy="1331903"/>
          </a:xfrm>
        </p:grpSpPr>
        <p:sp>
          <p:nvSpPr>
            <p:cNvPr id="30" name="Rectangle 29"/>
            <p:cNvSpPr/>
            <p:nvPr/>
          </p:nvSpPr>
          <p:spPr>
            <a:xfrm>
              <a:off x="10319413" y="3370521"/>
              <a:ext cx="857588" cy="8575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Rectangle 30"/>
            <p:cNvSpPr/>
            <p:nvPr/>
          </p:nvSpPr>
          <p:spPr>
            <a:xfrm>
              <a:off x="10347963" y="2896206"/>
              <a:ext cx="1053121" cy="461665"/>
            </a:xfrm>
            <a:prstGeom prst="rect">
              <a:avLst/>
            </a:prstGeom>
          </p:spPr>
          <p:txBody>
            <a:bodyPr wrap="squar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Pixel</a:t>
              </a:r>
              <a:endParaRPr lang="nb-NO" sz="2400" dirty="0"/>
            </a:p>
          </p:txBody>
        </p:sp>
        <p:grpSp>
          <p:nvGrpSpPr>
            <p:cNvPr id="32" name="Group 31"/>
            <p:cNvGrpSpPr/>
            <p:nvPr/>
          </p:nvGrpSpPr>
          <p:grpSpPr>
            <a:xfrm>
              <a:off x="11301033" y="3368503"/>
              <a:ext cx="192956" cy="859606"/>
              <a:chOff x="10738884" y="3516374"/>
              <a:chExt cx="287078" cy="1278910"/>
            </a:xfrm>
          </p:grpSpPr>
          <p:cxnSp>
            <p:nvCxnSpPr>
              <p:cNvPr id="34" name="Straight Arrow Connector 33"/>
              <p:cNvCxnSpPr/>
              <p:nvPr/>
            </p:nvCxnSpPr>
            <p:spPr>
              <a:xfrm>
                <a:off x="10887739" y="3516374"/>
                <a:ext cx="0" cy="1278910"/>
              </a:xfrm>
              <a:prstGeom prst="straightConnector1">
                <a:avLst/>
              </a:prstGeom>
              <a:ln w="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738884" y="3519377"/>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749516" y="4795284"/>
                <a:ext cx="2764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11393938" y="3496043"/>
              <a:ext cx="718749"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size</a:t>
              </a:r>
              <a:endParaRPr lang="nb-NO" sz="2400" dirty="0"/>
            </a:p>
          </p:txBody>
        </p:sp>
      </p:grpSp>
      <p:sp>
        <p:nvSpPr>
          <p:cNvPr id="2" name="TextBox 1"/>
          <p:cNvSpPr txBox="1"/>
          <p:nvPr/>
        </p:nvSpPr>
        <p:spPr>
          <a:xfrm>
            <a:off x="944594" y="2627437"/>
            <a:ext cx="11095489" cy="369332"/>
          </a:xfrm>
          <a:prstGeom prst="rect">
            <a:avLst/>
          </a:prstGeom>
          <a:noFill/>
        </p:spPr>
        <p:txBody>
          <a:bodyPr wrap="square" rtlCol="0">
            <a:spAutoFit/>
          </a:bodyPr>
          <a:lstStyle/>
          <a:p>
            <a:r>
              <a:rPr lang="nb-NO" b="1" dirty="0">
                <a:solidFill>
                  <a:srgbClr val="FF0000"/>
                </a:solidFill>
              </a:rPr>
              <a:t>    1m                          0,5m                      0,2m                         0,1m                     5cm                       2cm                         1cm</a:t>
            </a:r>
            <a:endParaRPr lang="en-US" b="1" dirty="0">
              <a:solidFill>
                <a:srgbClr val="FF0000"/>
              </a:solidFill>
            </a:endParaRPr>
          </a:p>
        </p:txBody>
      </p:sp>
    </p:spTree>
    <p:extLst>
      <p:ext uri="{BB962C8B-B14F-4D97-AF65-F5344CB8AC3E}">
        <p14:creationId xmlns:p14="http://schemas.microsoft.com/office/powerpoint/2010/main" val="1228744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3"/>
          <p:cNvSpPr txBox="1">
            <a:spLocks noChangeArrowheads="1"/>
          </p:cNvSpPr>
          <p:nvPr/>
        </p:nvSpPr>
        <p:spPr>
          <a:xfrm>
            <a:off x="369451" y="1173121"/>
            <a:ext cx="11822549" cy="771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Spatial resolution (pixel/cell size)</a:t>
            </a:r>
          </a:p>
        </p:txBody>
      </p:sp>
      <p:pic>
        <p:nvPicPr>
          <p:cNvPr id="19" name="Picture 18"/>
          <p:cNvPicPr>
            <a:picLocks noChangeAspect="1"/>
          </p:cNvPicPr>
          <p:nvPr/>
        </p:nvPicPr>
        <p:blipFill rotWithShape="1">
          <a:blip r:embed="rId3"/>
          <a:srcRect b="2248"/>
          <a:stretch/>
        </p:blipFill>
        <p:spPr>
          <a:xfrm>
            <a:off x="972575" y="2897204"/>
            <a:ext cx="4677428" cy="2300120"/>
          </a:xfrm>
          <a:prstGeom prst="rect">
            <a:avLst/>
          </a:prstGeom>
        </p:spPr>
      </p:pic>
      <p:sp>
        <p:nvSpPr>
          <p:cNvPr id="20" name="Rectangle 19"/>
          <p:cNvSpPr/>
          <p:nvPr/>
        </p:nvSpPr>
        <p:spPr>
          <a:xfrm>
            <a:off x="905256" y="1823424"/>
            <a:ext cx="11037850" cy="830997"/>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Remember: raster resolution is a tradeoff</a:t>
            </a:r>
            <a:r>
              <a:rPr lang="en-US" sz="2400" i="1" dirty="0">
                <a:latin typeface="Yu Gothic UI" panose="020B0500000000000000" pitchFamily="34" charset="-128"/>
                <a:ea typeface="Yu Gothic UI" panose="020B0500000000000000" pitchFamily="34" charset="-128"/>
              </a:rPr>
              <a:t> </a:t>
            </a:r>
            <a:r>
              <a:rPr lang="en-US" sz="2400" dirty="0">
                <a:latin typeface="Yu Gothic UI" panose="020B0500000000000000" pitchFamily="34" charset="-128"/>
                <a:ea typeface="Yu Gothic UI" panose="020B0500000000000000" pitchFamily="34" charset="-128"/>
              </a:rPr>
              <a:t>between the </a:t>
            </a:r>
            <a:r>
              <a:rPr lang="en-US" sz="2400" b="1" dirty="0">
                <a:latin typeface="Yu Gothic UI" panose="020B0500000000000000" pitchFamily="34" charset="-128"/>
                <a:ea typeface="Yu Gothic UI" panose="020B0500000000000000" pitchFamily="34" charset="-128"/>
              </a:rPr>
              <a:t>information you want to convey </a:t>
            </a:r>
            <a:r>
              <a:rPr lang="en-US" sz="2400" dirty="0">
                <a:latin typeface="Yu Gothic UI" panose="020B0500000000000000" pitchFamily="34" charset="-128"/>
                <a:ea typeface="Yu Gothic UI" panose="020B0500000000000000" pitchFamily="34" charset="-128"/>
              </a:rPr>
              <a:t>and the </a:t>
            </a:r>
            <a:r>
              <a:rPr lang="en-US" sz="2400" b="1" dirty="0">
                <a:latin typeface="Yu Gothic UI" panose="020B0500000000000000" pitchFamily="34" charset="-128"/>
                <a:ea typeface="Yu Gothic UI" panose="020B0500000000000000" pitchFamily="34" charset="-128"/>
              </a:rPr>
              <a:t>size (and processing time) </a:t>
            </a:r>
            <a:r>
              <a:rPr lang="en-US" sz="2400" dirty="0">
                <a:latin typeface="Yu Gothic UI" panose="020B0500000000000000" pitchFamily="34" charset="-128"/>
                <a:ea typeface="Yu Gothic UI" panose="020B0500000000000000" pitchFamily="34" charset="-128"/>
              </a:rPr>
              <a:t>of the file you are dealing with.</a:t>
            </a:r>
            <a:endParaRPr lang="nb-NO" sz="2400" dirty="0">
              <a:latin typeface="Yu Gothic UI" panose="020B0500000000000000" pitchFamily="34" charset="-128"/>
              <a:ea typeface="Yu Gothic UI" panose="020B0500000000000000" pitchFamily="34" charset="-128"/>
            </a:endParaRPr>
          </a:p>
        </p:txBody>
      </p:sp>
      <p:sp>
        <p:nvSpPr>
          <p:cNvPr id="21" name="Rectangle 20"/>
          <p:cNvSpPr/>
          <p:nvPr/>
        </p:nvSpPr>
        <p:spPr>
          <a:xfrm>
            <a:off x="6280725" y="5209462"/>
            <a:ext cx="5561499" cy="1107996"/>
          </a:xfrm>
          <a:prstGeom prst="rect">
            <a:avLst/>
          </a:prstGeom>
        </p:spPr>
        <p:txBody>
          <a:bodyPr wrap="square">
            <a:spAutoFit/>
          </a:bodyPr>
          <a:lstStyle/>
          <a:p>
            <a:pPr algn="ctr"/>
            <a:r>
              <a:rPr lang="en-US" sz="2200" dirty="0">
                <a:latin typeface="Yu Gothic UI" panose="020B0500000000000000" pitchFamily="34" charset="-128"/>
                <a:ea typeface="Yu Gothic UI" panose="020B0500000000000000" pitchFamily="34" charset="-128"/>
              </a:rPr>
              <a:t>Note: To </a:t>
            </a:r>
            <a:r>
              <a:rPr lang="en-US" sz="2200" b="1" u="sng" dirty="0">
                <a:latin typeface="Yu Gothic UI" panose="020B0500000000000000" pitchFamily="34" charset="-128"/>
                <a:ea typeface="Yu Gothic UI" panose="020B0500000000000000" pitchFamily="34" charset="-128"/>
              </a:rPr>
              <a:t>DOUBLE</a:t>
            </a:r>
            <a:r>
              <a:rPr lang="en-US" sz="2200" b="1" dirty="0">
                <a:latin typeface="Yu Gothic UI" panose="020B0500000000000000" pitchFamily="34" charset="-128"/>
                <a:ea typeface="Yu Gothic UI" panose="020B0500000000000000" pitchFamily="34" charset="-128"/>
              </a:rPr>
              <a:t> </a:t>
            </a:r>
            <a:r>
              <a:rPr lang="en-US" sz="2200" dirty="0">
                <a:latin typeface="Yu Gothic UI" panose="020B0500000000000000" pitchFamily="34" charset="-128"/>
                <a:ea typeface="Yu Gothic UI" panose="020B0500000000000000" pitchFamily="34" charset="-128"/>
              </a:rPr>
              <a:t>the resolution, we have to </a:t>
            </a:r>
            <a:r>
              <a:rPr lang="en-US" sz="2200" b="1" u="sng" dirty="0">
                <a:latin typeface="Yu Gothic UI" panose="020B0500000000000000" pitchFamily="34" charset="-128"/>
                <a:ea typeface="Yu Gothic UI" panose="020B0500000000000000" pitchFamily="34" charset="-128"/>
              </a:rPr>
              <a:t>QUADRUPLE</a:t>
            </a:r>
            <a:r>
              <a:rPr lang="en-US" sz="2200" b="1" dirty="0">
                <a:latin typeface="Yu Gothic UI" panose="020B0500000000000000" pitchFamily="34" charset="-128"/>
                <a:ea typeface="Yu Gothic UI" panose="020B0500000000000000" pitchFamily="34" charset="-128"/>
              </a:rPr>
              <a:t> </a:t>
            </a:r>
            <a:r>
              <a:rPr lang="en-US" sz="2200" dirty="0">
                <a:latin typeface="Yu Gothic UI" panose="020B0500000000000000" pitchFamily="34" charset="-128"/>
                <a:ea typeface="Yu Gothic UI" panose="020B0500000000000000" pitchFamily="34" charset="-128"/>
              </a:rPr>
              <a:t>the cells.</a:t>
            </a:r>
            <a:r>
              <a:rPr lang="en-US" sz="2200" i="1" dirty="0">
                <a:latin typeface="Yu Gothic UI" panose="020B0500000000000000" pitchFamily="34" charset="-128"/>
                <a:ea typeface="Yu Gothic UI" panose="020B0500000000000000" pitchFamily="34" charset="-128"/>
              </a:rPr>
              <a:t> So be very careful, because files can get really big.</a:t>
            </a:r>
            <a:endParaRPr lang="en-US" sz="2200" dirty="0">
              <a:latin typeface="Yu Gothic UI" panose="020B0500000000000000" pitchFamily="34" charset="-128"/>
              <a:ea typeface="Yu Gothic UI" panose="020B0500000000000000" pitchFamily="34" charset="-128"/>
            </a:endParaRPr>
          </a:p>
        </p:txBody>
      </p:sp>
      <p:sp>
        <p:nvSpPr>
          <p:cNvPr id="26" name="Rectangle 25"/>
          <p:cNvSpPr/>
          <p:nvPr/>
        </p:nvSpPr>
        <p:spPr>
          <a:xfrm>
            <a:off x="7013644" y="3806708"/>
            <a:ext cx="1177046" cy="1177046"/>
          </a:xfrm>
          <a:prstGeom prst="rect">
            <a:avLst/>
          </a:prstGeom>
          <a:solidFill>
            <a:srgbClr val="486B9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2000">
              <a:latin typeface="Yu Gothic UI" panose="020B0500000000000000" pitchFamily="34" charset="-128"/>
              <a:ea typeface="Yu Gothic UI" panose="020B0500000000000000" pitchFamily="34" charset="-128"/>
            </a:endParaRPr>
          </a:p>
        </p:txBody>
      </p:sp>
      <p:sp>
        <p:nvSpPr>
          <p:cNvPr id="29" name="Rectangle 28"/>
          <p:cNvSpPr/>
          <p:nvPr/>
        </p:nvSpPr>
        <p:spPr>
          <a:xfrm>
            <a:off x="6507510" y="3021696"/>
            <a:ext cx="2052165" cy="400110"/>
          </a:xfrm>
          <a:prstGeom prst="rect">
            <a:avLst/>
          </a:prstGeom>
        </p:spPr>
        <p:txBody>
          <a:bodyPr wrap="none">
            <a:spAutoFit/>
          </a:bodyPr>
          <a:lstStyle/>
          <a:p>
            <a:r>
              <a:rPr lang="en-US" sz="2000" b="1" dirty="0">
                <a:latin typeface="Yu Gothic UI" panose="020B0500000000000000" pitchFamily="34" charset="-128"/>
                <a:ea typeface="Yu Gothic UI" panose="020B0500000000000000" pitchFamily="34" charset="-128"/>
              </a:rPr>
              <a:t>“1 m resolution”</a:t>
            </a:r>
            <a:endParaRPr lang="nb-NO" sz="2000" dirty="0">
              <a:latin typeface="Yu Gothic UI" panose="020B0500000000000000" pitchFamily="34" charset="-128"/>
              <a:ea typeface="Yu Gothic UI" panose="020B0500000000000000" pitchFamily="34" charset="-128"/>
            </a:endParaRPr>
          </a:p>
        </p:txBody>
      </p:sp>
      <p:sp>
        <p:nvSpPr>
          <p:cNvPr id="37" name="Rectangle 36"/>
          <p:cNvSpPr/>
          <p:nvPr/>
        </p:nvSpPr>
        <p:spPr>
          <a:xfrm>
            <a:off x="7296634" y="3437376"/>
            <a:ext cx="684803" cy="400110"/>
          </a:xfrm>
          <a:prstGeom prst="rect">
            <a:avLst/>
          </a:prstGeom>
        </p:spPr>
        <p:txBody>
          <a:bodyPr wrap="none">
            <a:spAutoFit/>
          </a:bodyPr>
          <a:lstStyle/>
          <a:p>
            <a:r>
              <a:rPr lang="en-US" sz="2000" dirty="0">
                <a:latin typeface="Yu Gothic UI" panose="020B0500000000000000" pitchFamily="34" charset="-128"/>
                <a:ea typeface="Yu Gothic UI" panose="020B0500000000000000" pitchFamily="34" charset="-128"/>
              </a:rPr>
              <a:t>1 m </a:t>
            </a:r>
            <a:endParaRPr lang="nb-NO" sz="2000" dirty="0">
              <a:latin typeface="Yu Gothic UI" panose="020B0500000000000000" pitchFamily="34" charset="-128"/>
              <a:ea typeface="Yu Gothic UI" panose="020B0500000000000000" pitchFamily="34" charset="-128"/>
            </a:endParaRPr>
          </a:p>
        </p:txBody>
      </p:sp>
      <p:sp>
        <p:nvSpPr>
          <p:cNvPr id="38" name="Rectangle 37"/>
          <p:cNvSpPr/>
          <p:nvPr/>
        </p:nvSpPr>
        <p:spPr>
          <a:xfrm>
            <a:off x="8239377" y="4220829"/>
            <a:ext cx="684803" cy="400110"/>
          </a:xfrm>
          <a:prstGeom prst="rect">
            <a:avLst/>
          </a:prstGeom>
        </p:spPr>
        <p:txBody>
          <a:bodyPr wrap="none">
            <a:spAutoFit/>
          </a:bodyPr>
          <a:lstStyle/>
          <a:p>
            <a:r>
              <a:rPr lang="en-US" sz="2000" dirty="0">
                <a:latin typeface="Yu Gothic UI" panose="020B0500000000000000" pitchFamily="34" charset="-128"/>
                <a:ea typeface="Yu Gothic UI" panose="020B0500000000000000" pitchFamily="34" charset="-128"/>
              </a:rPr>
              <a:t>1 m </a:t>
            </a:r>
            <a:endParaRPr lang="nb-NO" sz="2000" dirty="0">
              <a:latin typeface="Yu Gothic UI" panose="020B0500000000000000" pitchFamily="34" charset="-128"/>
              <a:ea typeface="Yu Gothic UI" panose="020B0500000000000000" pitchFamily="34" charset="-128"/>
            </a:endParaRPr>
          </a:p>
        </p:txBody>
      </p:sp>
      <p:sp>
        <p:nvSpPr>
          <p:cNvPr id="39" name="Rectangle 38"/>
          <p:cNvSpPr/>
          <p:nvPr/>
        </p:nvSpPr>
        <p:spPr>
          <a:xfrm>
            <a:off x="9430314" y="3806708"/>
            <a:ext cx="1177046" cy="1177046"/>
          </a:xfrm>
          <a:prstGeom prst="rect">
            <a:avLst/>
          </a:prstGeom>
          <a:solidFill>
            <a:srgbClr val="486B94"/>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2000">
              <a:latin typeface="Yu Gothic UI" panose="020B0500000000000000" pitchFamily="34" charset="-128"/>
              <a:ea typeface="Yu Gothic UI" panose="020B0500000000000000" pitchFamily="34" charset="-128"/>
            </a:endParaRPr>
          </a:p>
        </p:txBody>
      </p:sp>
      <p:sp>
        <p:nvSpPr>
          <p:cNvPr id="40" name="Rectangle 39"/>
          <p:cNvSpPr/>
          <p:nvPr/>
        </p:nvSpPr>
        <p:spPr>
          <a:xfrm>
            <a:off x="8924180" y="3021696"/>
            <a:ext cx="2297424" cy="400110"/>
          </a:xfrm>
          <a:prstGeom prst="rect">
            <a:avLst/>
          </a:prstGeom>
        </p:spPr>
        <p:txBody>
          <a:bodyPr wrap="none">
            <a:spAutoFit/>
          </a:bodyPr>
          <a:lstStyle/>
          <a:p>
            <a:r>
              <a:rPr lang="en-US" sz="2000" b="1" dirty="0">
                <a:latin typeface="Yu Gothic UI" panose="020B0500000000000000" pitchFamily="34" charset="-128"/>
                <a:ea typeface="Yu Gothic UI" panose="020B0500000000000000" pitchFamily="34" charset="-128"/>
              </a:rPr>
              <a:t>“0.5 m resolution”</a:t>
            </a:r>
            <a:endParaRPr lang="nb-NO" sz="2000" dirty="0">
              <a:latin typeface="Yu Gothic UI" panose="020B0500000000000000" pitchFamily="34" charset="-128"/>
              <a:ea typeface="Yu Gothic UI" panose="020B0500000000000000" pitchFamily="34" charset="-128"/>
            </a:endParaRPr>
          </a:p>
        </p:txBody>
      </p:sp>
      <p:sp>
        <p:nvSpPr>
          <p:cNvPr id="41" name="Rectangle 40"/>
          <p:cNvSpPr/>
          <p:nvPr/>
        </p:nvSpPr>
        <p:spPr>
          <a:xfrm>
            <a:off x="9713304" y="3437376"/>
            <a:ext cx="684803" cy="400110"/>
          </a:xfrm>
          <a:prstGeom prst="rect">
            <a:avLst/>
          </a:prstGeom>
        </p:spPr>
        <p:txBody>
          <a:bodyPr wrap="none">
            <a:spAutoFit/>
          </a:bodyPr>
          <a:lstStyle/>
          <a:p>
            <a:r>
              <a:rPr lang="en-US" sz="2000" dirty="0">
                <a:latin typeface="Yu Gothic UI" panose="020B0500000000000000" pitchFamily="34" charset="-128"/>
                <a:ea typeface="Yu Gothic UI" panose="020B0500000000000000" pitchFamily="34" charset="-128"/>
              </a:rPr>
              <a:t>1 m </a:t>
            </a:r>
            <a:endParaRPr lang="nb-NO" sz="2000" dirty="0">
              <a:latin typeface="Yu Gothic UI" panose="020B0500000000000000" pitchFamily="34" charset="-128"/>
              <a:ea typeface="Yu Gothic UI" panose="020B0500000000000000" pitchFamily="34" charset="-128"/>
            </a:endParaRPr>
          </a:p>
        </p:txBody>
      </p:sp>
      <p:sp>
        <p:nvSpPr>
          <p:cNvPr id="42" name="Rectangle 41"/>
          <p:cNvSpPr/>
          <p:nvPr/>
        </p:nvSpPr>
        <p:spPr>
          <a:xfrm>
            <a:off x="10656047" y="4220829"/>
            <a:ext cx="684803" cy="400110"/>
          </a:xfrm>
          <a:prstGeom prst="rect">
            <a:avLst/>
          </a:prstGeom>
        </p:spPr>
        <p:txBody>
          <a:bodyPr wrap="none">
            <a:spAutoFit/>
          </a:bodyPr>
          <a:lstStyle/>
          <a:p>
            <a:r>
              <a:rPr lang="en-US" sz="2000" dirty="0">
                <a:latin typeface="Yu Gothic UI" panose="020B0500000000000000" pitchFamily="34" charset="-128"/>
                <a:ea typeface="Yu Gothic UI" panose="020B0500000000000000" pitchFamily="34" charset="-128"/>
              </a:rPr>
              <a:t>1 m </a:t>
            </a:r>
            <a:endParaRPr lang="nb-NO" sz="2000" dirty="0">
              <a:latin typeface="Yu Gothic UI" panose="020B0500000000000000" pitchFamily="34" charset="-128"/>
              <a:ea typeface="Yu Gothic UI" panose="020B0500000000000000" pitchFamily="34" charset="-128"/>
            </a:endParaRPr>
          </a:p>
        </p:txBody>
      </p:sp>
      <p:cxnSp>
        <p:nvCxnSpPr>
          <p:cNvPr id="43" name="Straight Connector 42"/>
          <p:cNvCxnSpPr>
            <a:stCxn id="39" idx="0"/>
            <a:endCxn id="39" idx="2"/>
          </p:cNvCxnSpPr>
          <p:nvPr/>
        </p:nvCxnSpPr>
        <p:spPr>
          <a:xfrm>
            <a:off x="10018837" y="3806708"/>
            <a:ext cx="0" cy="1177046"/>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1"/>
            <a:endCxn id="39" idx="3"/>
          </p:cNvCxnSpPr>
          <p:nvPr/>
        </p:nvCxnSpPr>
        <p:spPr>
          <a:xfrm>
            <a:off x="9430314" y="4395231"/>
            <a:ext cx="117704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405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3"/>
          <p:cNvSpPr txBox="1">
            <a:spLocks noChangeArrowheads="1"/>
          </p:cNvSpPr>
          <p:nvPr/>
        </p:nvSpPr>
        <p:spPr>
          <a:xfrm>
            <a:off x="369451" y="1173121"/>
            <a:ext cx="11822549" cy="771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Spatial resolution (pixel/cell size)</a:t>
            </a: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1301" r="66287"/>
          <a:stretch/>
        </p:blipFill>
        <p:spPr>
          <a:xfrm>
            <a:off x="8112050" y="2184150"/>
            <a:ext cx="3519377" cy="3187700"/>
          </a:xfrm>
          <a:prstGeom prst="rect">
            <a:avLst/>
          </a:prstGeom>
        </p:spPr>
      </p:pic>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69911" r="583"/>
          <a:stretch/>
        </p:blipFill>
        <p:spPr>
          <a:xfrm>
            <a:off x="482864" y="2184150"/>
            <a:ext cx="3203944" cy="3187700"/>
          </a:xfrm>
          <a:prstGeom prst="rect">
            <a:avLst/>
          </a:prstGeom>
        </p:spPr>
      </p:pic>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35471" r="31823" b="1011"/>
          <a:stretch/>
        </p:blipFill>
        <p:spPr>
          <a:xfrm>
            <a:off x="4123791" y="2184150"/>
            <a:ext cx="3551275" cy="3155474"/>
          </a:xfrm>
          <a:prstGeom prst="rect">
            <a:avLst/>
          </a:prstGeom>
        </p:spPr>
      </p:pic>
      <p:sp>
        <p:nvSpPr>
          <p:cNvPr id="22" name="Rectangle 21"/>
          <p:cNvSpPr/>
          <p:nvPr/>
        </p:nvSpPr>
        <p:spPr>
          <a:xfrm>
            <a:off x="422613" y="5379374"/>
            <a:ext cx="11618591" cy="769441"/>
          </a:xfrm>
          <a:prstGeom prst="rect">
            <a:avLst/>
          </a:prstGeom>
        </p:spPr>
        <p:txBody>
          <a:bodyPr wrap="square">
            <a:spAutoFit/>
          </a:bodyPr>
          <a:lstStyle/>
          <a:p>
            <a:pPr marL="342900" lvl="0" indent="-342900">
              <a:buFont typeface="Arial" panose="020B0604020202020204" pitchFamily="34" charset="0"/>
              <a:buChar char="•"/>
            </a:pPr>
            <a:r>
              <a:rPr lang="en-US" altLang="nb-NO" sz="2200" dirty="0">
                <a:solidFill>
                  <a:prstClr val="black"/>
                </a:solidFill>
                <a:latin typeface="Yu Gothic UI" panose="020B0500000000000000" pitchFamily="34" charset="-128"/>
                <a:ea typeface="Yu Gothic UI" panose="020B0500000000000000" pitchFamily="34" charset="-128"/>
              </a:rPr>
              <a:t>Spatial resolution should be less than half the size of the smallest object you want to map</a:t>
            </a:r>
          </a:p>
          <a:p>
            <a:pPr marL="342900" lvl="0" indent="-342900">
              <a:buFont typeface="Arial" panose="020B0604020202020204" pitchFamily="34" charset="0"/>
              <a:buChar char="•"/>
            </a:pPr>
            <a:r>
              <a:rPr lang="en-US" altLang="nb-NO" sz="2200" dirty="0">
                <a:solidFill>
                  <a:prstClr val="black"/>
                </a:solidFill>
                <a:latin typeface="Yu Gothic UI" panose="020B0500000000000000" pitchFamily="34" charset="-128"/>
                <a:ea typeface="Yu Gothic UI" panose="020B0500000000000000" pitchFamily="34" charset="-128"/>
              </a:rPr>
              <a:t>Cell resolution is given as its size on the ground. </a:t>
            </a:r>
            <a:endParaRPr lang="nb-NO" altLang="nb-NO" sz="2200" dirty="0">
              <a:solidFill>
                <a:prstClr val="black"/>
              </a:solidFill>
              <a:latin typeface="Yu Gothic UI" panose="020B0500000000000000" pitchFamily="34" charset="-128"/>
              <a:ea typeface="Yu Gothic UI" panose="020B0500000000000000" pitchFamily="34" charset="-128"/>
            </a:endParaRPr>
          </a:p>
        </p:txBody>
      </p:sp>
      <p:sp>
        <p:nvSpPr>
          <p:cNvPr id="2" name="Rectangle 1"/>
          <p:cNvSpPr/>
          <p:nvPr/>
        </p:nvSpPr>
        <p:spPr>
          <a:xfrm>
            <a:off x="8600259" y="1791983"/>
            <a:ext cx="2925801" cy="430887"/>
          </a:xfrm>
          <a:prstGeom prst="rect">
            <a:avLst/>
          </a:prstGeom>
        </p:spPr>
        <p:txBody>
          <a:bodyPr wrap="none">
            <a:spAutoFit/>
          </a:bodyPr>
          <a:lstStyle/>
          <a:p>
            <a:r>
              <a:rPr lang="en-US" altLang="nb-NO" sz="2200" i="1" dirty="0">
                <a:latin typeface="Yu Gothic UI" panose="020B0500000000000000" pitchFamily="34" charset="-128"/>
                <a:ea typeface="Yu Gothic UI" panose="020B0500000000000000" pitchFamily="34" charset="-128"/>
                <a:cs typeface="Segoe UI" panose="020B0502040204020203" pitchFamily="34" charset="0"/>
              </a:rPr>
              <a:t>Example: Orthophoto </a:t>
            </a:r>
            <a:endParaRPr lang="nb-NO" sz="2200" i="1" dirty="0"/>
          </a:p>
        </p:txBody>
      </p:sp>
      <p:sp>
        <p:nvSpPr>
          <p:cNvPr id="10" name="Rounded Rectangle 15">
            <a:extLst>
              <a:ext uri="{FF2B5EF4-FFF2-40B4-BE49-F238E27FC236}">
                <a16:creationId xmlns:a16="http://schemas.microsoft.com/office/drawing/2014/main" id="{F68D7CB0-3EB5-4A9B-887E-324C43FA46E4}"/>
              </a:ext>
            </a:extLst>
          </p:cNvPr>
          <p:cNvSpPr/>
          <p:nvPr/>
        </p:nvSpPr>
        <p:spPr>
          <a:xfrm>
            <a:off x="5041312" y="2887269"/>
            <a:ext cx="2109375" cy="1335014"/>
          </a:xfrm>
          <a:prstGeom prst="roundRect">
            <a:avLst/>
          </a:prstGeom>
          <a:solidFill>
            <a:schemeClr val="bg1">
              <a:alpha val="75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1" name="Rectangle 10">
            <a:extLst>
              <a:ext uri="{FF2B5EF4-FFF2-40B4-BE49-F238E27FC236}">
                <a16:creationId xmlns:a16="http://schemas.microsoft.com/office/drawing/2014/main" id="{8502B340-9E1B-432C-80A9-4C20EA090847}"/>
              </a:ext>
            </a:extLst>
          </p:cNvPr>
          <p:cNvSpPr/>
          <p:nvPr/>
        </p:nvSpPr>
        <p:spPr>
          <a:xfrm>
            <a:off x="5041313" y="2960217"/>
            <a:ext cx="2016450" cy="1200329"/>
          </a:xfrm>
          <a:prstGeom prst="rect">
            <a:avLst/>
          </a:prstGeom>
        </p:spPr>
        <p:txBody>
          <a:bodyPr wrap="square">
            <a:spAutoFit/>
          </a:bodyPr>
          <a:lstStyle/>
          <a:p>
            <a:pPr algn="ctr"/>
            <a:r>
              <a:rPr lang="en-GB" i="1" dirty="0">
                <a:latin typeface="Yu Gothic UI" panose="020B0500000000000000" pitchFamily="34" charset="-128"/>
                <a:ea typeface="Yu Gothic UI" panose="020B0500000000000000" pitchFamily="34" charset="-128"/>
              </a:rPr>
              <a:t>Note: for </a:t>
            </a:r>
            <a:r>
              <a:rPr lang="en-GB" i="1" dirty="0" err="1">
                <a:latin typeface="Yu Gothic UI" panose="020B0500000000000000" pitchFamily="34" charset="-128"/>
                <a:ea typeface="Yu Gothic UI" panose="020B0500000000000000" pitchFamily="34" charset="-128"/>
              </a:rPr>
              <a:t>rasters</a:t>
            </a:r>
            <a:r>
              <a:rPr lang="en-GB" i="1" dirty="0">
                <a:latin typeface="Yu Gothic UI" panose="020B0500000000000000" pitchFamily="34" charset="-128"/>
                <a:ea typeface="Yu Gothic UI" panose="020B0500000000000000" pitchFamily="34" charset="-128"/>
              </a:rPr>
              <a:t>, the resolution is constant across the dataset</a:t>
            </a:r>
          </a:p>
        </p:txBody>
      </p:sp>
    </p:spTree>
    <p:extLst>
      <p:ext uri="{BB962C8B-B14F-4D97-AF65-F5344CB8AC3E}">
        <p14:creationId xmlns:p14="http://schemas.microsoft.com/office/powerpoint/2010/main" val="61781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3"/>
          <p:cNvSpPr txBox="1">
            <a:spLocks noChangeArrowheads="1"/>
          </p:cNvSpPr>
          <p:nvPr/>
        </p:nvSpPr>
        <p:spPr>
          <a:xfrm>
            <a:off x="369451" y="1173121"/>
            <a:ext cx="9259181" cy="50105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b="1" dirty="0">
                <a:latin typeface="Yu Gothic UI" panose="020B0500000000000000" pitchFamily="34" charset="-128"/>
                <a:ea typeface="Yu Gothic UI" panose="020B0500000000000000" pitchFamily="34" charset="-128"/>
                <a:cs typeface="Segoe UI" panose="020B0502040204020203" pitchFamily="34" charset="0"/>
              </a:rPr>
              <a:t>Rasters as basemaps</a:t>
            </a:r>
            <a:endParaRPr lang="en-GB" altLang="nb-NO"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GB"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O</a:t>
            </a:r>
            <a:r>
              <a:rPr lang="en-GB" dirty="0">
                <a:latin typeface="Yu Gothic UI" panose="020B0500000000000000" pitchFamily="34" charset="-128"/>
                <a:ea typeface="Yu Gothic UI" panose="020B0500000000000000" pitchFamily="34" charset="-128"/>
                <a:cs typeface="Segoe UI" panose="020B0502040204020203" pitchFamily="34" charset="0"/>
              </a:rPr>
              <a:t>rthophotos displayed underneath other layers </a:t>
            </a:r>
          </a:p>
          <a:p>
            <a:pPr marL="1350963" lvl="2" indent="-350838">
              <a:lnSpc>
                <a:spcPct val="100000"/>
              </a:lnSpc>
              <a:spcBef>
                <a:spcPts val="0"/>
              </a:spcBef>
            </a:pPr>
            <a:r>
              <a:rPr lang="en-GB" sz="2200" dirty="0">
                <a:latin typeface="Yu Gothic UI" panose="020B0500000000000000" pitchFamily="34" charset="-128"/>
                <a:ea typeface="Yu Gothic UI" panose="020B0500000000000000" pitchFamily="34" charset="-128"/>
                <a:cs typeface="Segoe UI" panose="020B0502040204020203" pitchFamily="34" charset="0"/>
              </a:rPr>
              <a:t>Example: orthophotos from aerial photography, satellite imagery, and scanned maps</a:t>
            </a:r>
          </a:p>
          <a:p>
            <a:pPr marL="542925" indent="-542925">
              <a:buClr>
                <a:srgbClr val="1F7F79"/>
              </a:buClr>
              <a:buFont typeface="Segoe UI" panose="020B0502040204020203" pitchFamily="34" charset="0"/>
              <a:buChar char="⃣"/>
            </a:pPr>
            <a:endParaRPr lang="en-GB" sz="11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buClr>
                <a:srgbClr val="1F7F79"/>
              </a:buClr>
              <a:buFont typeface="Segoe UI" panose="020B0502040204020203" pitchFamily="34" charset="0"/>
              <a:buChar char="⃣"/>
            </a:pPr>
            <a:r>
              <a:rPr lang="en-GB" b="1" dirty="0">
                <a:latin typeface="Yu Gothic UI" panose="020B0500000000000000" pitchFamily="34" charset="-128"/>
                <a:ea typeface="Yu Gothic UI" panose="020B0500000000000000" pitchFamily="34" charset="-128"/>
                <a:cs typeface="Segoe UI" panose="020B0502040204020203" pitchFamily="34" charset="0"/>
              </a:rPr>
              <a:t>Rasters as surface maps:</a:t>
            </a:r>
            <a:r>
              <a:rPr lang="en-GB" dirty="0">
                <a:latin typeface="Yu Gothic UI" panose="020B0500000000000000" pitchFamily="34" charset="-128"/>
                <a:ea typeface="Yu Gothic UI" panose="020B0500000000000000" pitchFamily="34" charset="-128"/>
                <a:cs typeface="Segoe UI" panose="020B0502040204020203" pitchFamily="34" charset="0"/>
              </a:rPr>
              <a:t> </a:t>
            </a:r>
          </a:p>
          <a:p>
            <a:pPr marL="893763" lvl="1" indent="-350838">
              <a:lnSpc>
                <a:spcPct val="100000"/>
              </a:lnSpc>
              <a:spcBef>
                <a:spcPts val="0"/>
              </a:spcBef>
              <a:buFont typeface="Segoe UI" panose="020B0502040204020203" pitchFamily="34" charset="0"/>
              <a:buChar char="–"/>
            </a:pPr>
            <a:r>
              <a:rPr lang="en-GB" dirty="0">
                <a:latin typeface="Yu Gothic UI" panose="020B0500000000000000" pitchFamily="34" charset="-128"/>
                <a:ea typeface="Yu Gothic UI" panose="020B0500000000000000" pitchFamily="34" charset="-128"/>
                <a:cs typeface="Segoe UI" panose="020B0502040204020203" pitchFamily="34" charset="0"/>
              </a:rPr>
              <a:t>Representing data that changes continuously across a landscape (surface)</a:t>
            </a:r>
          </a:p>
          <a:p>
            <a:pPr marL="893763" lvl="1" indent="-350838">
              <a:lnSpc>
                <a:spcPct val="100000"/>
              </a:lnSpc>
              <a:spcBef>
                <a:spcPts val="0"/>
              </a:spcBef>
              <a:buFont typeface="Segoe UI" panose="020B0502040204020203" pitchFamily="34" charset="0"/>
              <a:buChar char="–"/>
            </a:pPr>
            <a:r>
              <a:rPr lang="en-GB" dirty="0">
                <a:latin typeface="Yu Gothic UI" panose="020B0500000000000000" pitchFamily="34" charset="-128"/>
                <a:ea typeface="Yu Gothic UI" panose="020B0500000000000000" pitchFamily="34" charset="-128"/>
                <a:cs typeface="Segoe UI" panose="020B0502040204020203" pitchFamily="34" charset="0"/>
              </a:rPr>
              <a:t>Method of storing the continuity as a surface</a:t>
            </a:r>
          </a:p>
          <a:p>
            <a:pPr marL="1350963" lvl="2" indent="-350838">
              <a:lnSpc>
                <a:spcPct val="100000"/>
              </a:lnSpc>
              <a:spcBef>
                <a:spcPts val="0"/>
              </a:spcBef>
            </a:pPr>
            <a:r>
              <a:rPr lang="en-GB" sz="2200" dirty="0">
                <a:latin typeface="Yu Gothic UI" panose="020B0500000000000000" pitchFamily="34" charset="-128"/>
                <a:ea typeface="Yu Gothic UI" panose="020B0500000000000000" pitchFamily="34" charset="-128"/>
                <a:cs typeface="Segoe UI" panose="020B0502040204020203" pitchFamily="34" charset="0"/>
              </a:rPr>
              <a:t>Example: Elevation values, temperature, rainfall, concentration </a:t>
            </a:r>
          </a:p>
          <a:p>
            <a:pPr marL="542925" indent="-542925">
              <a:buClr>
                <a:srgbClr val="1F7F79"/>
              </a:buClr>
              <a:buFont typeface="Segoe UI" panose="020B0502040204020203" pitchFamily="34" charset="0"/>
              <a:buChar char="⃣"/>
            </a:pPr>
            <a:endParaRPr lang="en-GB" sz="11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buClr>
                <a:srgbClr val="1F7F79"/>
              </a:buClr>
              <a:buFont typeface="Segoe UI" panose="020B0502040204020203" pitchFamily="34" charset="0"/>
              <a:buChar char="⃣"/>
            </a:pPr>
            <a:r>
              <a:rPr lang="en-GB" b="1" dirty="0">
                <a:latin typeface="Yu Gothic UI" panose="020B0500000000000000" pitchFamily="34" charset="-128"/>
                <a:ea typeface="Yu Gothic UI" panose="020B0500000000000000" pitchFamily="34" charset="-128"/>
                <a:cs typeface="Segoe UI" panose="020B0502040204020203" pitchFamily="34" charset="0"/>
              </a:rPr>
              <a:t>Rasters as thematic maps:</a:t>
            </a:r>
            <a:r>
              <a:rPr lang="en-GB" dirty="0">
                <a:latin typeface="Yu Gothic UI" panose="020B0500000000000000" pitchFamily="34" charset="-128"/>
                <a:ea typeface="Yu Gothic UI" panose="020B0500000000000000" pitchFamily="34" charset="-128"/>
                <a:cs typeface="Segoe UI" panose="020B0502040204020203" pitchFamily="34" charset="0"/>
              </a:rPr>
              <a:t> </a:t>
            </a:r>
          </a:p>
          <a:p>
            <a:pPr marL="893763" lvl="1" indent="-350838">
              <a:lnSpc>
                <a:spcPct val="100000"/>
              </a:lnSpc>
              <a:spcBef>
                <a:spcPts val="0"/>
              </a:spcBef>
              <a:buFont typeface="Segoe UI" panose="020B0502040204020203" pitchFamily="34" charset="0"/>
              <a:buChar char="–"/>
            </a:pPr>
            <a:r>
              <a:rPr lang="en-GB" dirty="0">
                <a:latin typeface="Yu Gothic UI" panose="020B0500000000000000" pitchFamily="34" charset="-128"/>
                <a:ea typeface="Yu Gothic UI" panose="020B0500000000000000" pitchFamily="34" charset="-128"/>
                <a:cs typeface="Segoe UI" panose="020B0502040204020203" pitchFamily="34" charset="0"/>
              </a:rPr>
              <a:t>Representing </a:t>
            </a:r>
            <a:r>
              <a:rPr lang="en-GB" dirty="0"/>
              <a:t>thematic data </a:t>
            </a:r>
          </a:p>
          <a:p>
            <a:pPr marL="1350963" lvl="2" indent="-350838">
              <a:lnSpc>
                <a:spcPct val="100000"/>
              </a:lnSpc>
              <a:spcBef>
                <a:spcPts val="0"/>
              </a:spcBef>
            </a:pPr>
            <a:r>
              <a:rPr lang="en-GB" sz="2200" dirty="0">
                <a:latin typeface="Yu Gothic UI" panose="020B0500000000000000" pitchFamily="34" charset="-128"/>
                <a:ea typeface="Yu Gothic UI" panose="020B0500000000000000" pitchFamily="34" charset="-128"/>
                <a:cs typeface="Segoe UI" panose="020B0502040204020203" pitchFamily="34" charset="0"/>
              </a:rPr>
              <a:t>Example: </a:t>
            </a:r>
            <a:r>
              <a:rPr lang="en-GB" sz="2200" dirty="0">
                <a:latin typeface="Yu Gothic UI" panose="020B0500000000000000" pitchFamily="34" charset="-128"/>
                <a:ea typeface="Yu Gothic UI" panose="020B0500000000000000" pitchFamily="34" charset="-128"/>
              </a:rPr>
              <a:t>classified satellite image by land-cover categories </a:t>
            </a:r>
          </a:p>
        </p:txBody>
      </p:sp>
      <p:sp>
        <p:nvSpPr>
          <p:cNvPr id="7" name="Rounded Rectangle 6"/>
          <p:cNvSpPr/>
          <p:nvPr/>
        </p:nvSpPr>
        <p:spPr>
          <a:xfrm>
            <a:off x="8997696" y="1407112"/>
            <a:ext cx="2926098" cy="1372663"/>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8" name="Rectangle 7"/>
          <p:cNvSpPr/>
          <p:nvPr/>
        </p:nvSpPr>
        <p:spPr>
          <a:xfrm>
            <a:off x="8997696" y="1449102"/>
            <a:ext cx="2926098" cy="1200329"/>
          </a:xfrm>
          <a:prstGeom prst="rect">
            <a:avLst/>
          </a:prstGeom>
        </p:spPr>
        <p:txBody>
          <a:bodyPr wrap="square">
            <a:spAutoFit/>
          </a:bodyPr>
          <a:lstStyle/>
          <a:p>
            <a:pPr algn="ctr"/>
            <a:r>
              <a:rPr lang="en-US" sz="2400" dirty="0">
                <a:latin typeface="Yu Gothic UI" panose="020B0500000000000000" pitchFamily="34" charset="-128"/>
                <a:ea typeface="Yu Gothic UI" panose="020B0500000000000000" pitchFamily="34" charset="-128"/>
                <a:cs typeface="Segoe UI" panose="020B0502040204020203" pitchFamily="34" charset="0"/>
              </a:rPr>
              <a:t>Important: map layers must be spatially aligned </a:t>
            </a:r>
            <a:endParaRPr lang="nb-NO" sz="2400" dirty="0"/>
          </a:p>
        </p:txBody>
      </p:sp>
    </p:spTree>
    <p:extLst>
      <p:ext uri="{BB962C8B-B14F-4D97-AF65-F5344CB8AC3E}">
        <p14:creationId xmlns:p14="http://schemas.microsoft.com/office/powerpoint/2010/main" val="316222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3712670" y="2177046"/>
            <a:ext cx="5007895" cy="3494272"/>
          </a:xfrm>
          <a:prstGeom prst="roundRect">
            <a:avLst>
              <a:gd name="adj" fmla="val 8239"/>
            </a:avLst>
          </a:prstGeom>
          <a:solidFill>
            <a:schemeClr val="bg2">
              <a:lumMod val="75000"/>
              <a:alpha val="51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2" name="Rectangle 11"/>
          <p:cNvSpPr/>
          <p:nvPr/>
        </p:nvSpPr>
        <p:spPr>
          <a:xfrm>
            <a:off x="3751401" y="2318202"/>
            <a:ext cx="5003230" cy="3231654"/>
          </a:xfrm>
          <a:prstGeom prst="rect">
            <a:avLst/>
          </a:prstGeom>
          <a:noFill/>
          <a:ln>
            <a:noFill/>
          </a:ln>
        </p:spPr>
        <p:txBody>
          <a:bodyPr wrap="square">
            <a:spAutoFit/>
          </a:bodyPr>
          <a:lstStyle/>
          <a:p>
            <a:pPr lvl="0"/>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Digital representation </a:t>
            </a:r>
          </a:p>
          <a:p>
            <a:pPr lvl="0"/>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of spatial data</a:t>
            </a:r>
          </a:p>
          <a:p>
            <a:pPr lvl="0"/>
            <a:endParaRPr lang="en-US"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lvl="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Geographic data</a:t>
            </a:r>
          </a:p>
          <a:p>
            <a:pPr marL="457200" lvl="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Continuous vs discrete data</a:t>
            </a:r>
          </a:p>
          <a:p>
            <a:pPr marL="457200" lvl="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Raster, Vector &amp; Topology</a:t>
            </a:r>
          </a:p>
          <a:p>
            <a:pPr marL="457200" lvl="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Attributes</a:t>
            </a:r>
            <a:endParaRPr lang="en-GB" sz="24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4" name="Rounded Rectangle 13"/>
          <p:cNvSpPr/>
          <p:nvPr/>
        </p:nvSpPr>
        <p:spPr>
          <a:xfrm>
            <a:off x="9014690" y="2183032"/>
            <a:ext cx="2883186" cy="3484121"/>
          </a:xfrm>
          <a:prstGeom prst="roundRect">
            <a:avLst>
              <a:gd name="adj" fmla="val 9566"/>
            </a:avLst>
          </a:prstGeom>
          <a:solidFill>
            <a:schemeClr val="bg2">
              <a:lumMod val="75000"/>
              <a:alpha val="51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5" name="Rectangle 14"/>
          <p:cNvSpPr/>
          <p:nvPr/>
        </p:nvSpPr>
        <p:spPr>
          <a:xfrm>
            <a:off x="9274749" y="2318202"/>
            <a:ext cx="2623127" cy="1508105"/>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File </a:t>
            </a:r>
          </a:p>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format </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8" name="Oval 17"/>
          <p:cNvSpPr/>
          <p:nvPr/>
        </p:nvSpPr>
        <p:spPr>
          <a:xfrm>
            <a:off x="8048972" y="1870243"/>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9" name="Oval 18"/>
          <p:cNvSpPr/>
          <p:nvPr/>
        </p:nvSpPr>
        <p:spPr>
          <a:xfrm>
            <a:off x="11339280" y="1862389"/>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0" name="Rectangle 19"/>
          <p:cNvSpPr/>
          <p:nvPr/>
        </p:nvSpPr>
        <p:spPr>
          <a:xfrm>
            <a:off x="8214469" y="1856646"/>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1" name="Rectangle 20"/>
          <p:cNvSpPr/>
          <p:nvPr/>
        </p:nvSpPr>
        <p:spPr>
          <a:xfrm>
            <a:off x="11500023" y="1850047"/>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GIS</a:t>
            </a:r>
            <a:endParaRPr lang="nb-NO" sz="4400" b="1" dirty="0">
              <a:solidFill>
                <a:srgbClr val="1F7F79"/>
              </a:solidFill>
              <a:latin typeface="Yu Gothic UI" panose="020B0500000000000000" pitchFamily="34" charset="-128"/>
              <a:ea typeface="Yu Gothic UI" panose="020B0500000000000000" pitchFamily="34" charset="-128"/>
            </a:endParaRPr>
          </a:p>
        </p:txBody>
      </p:sp>
      <p:sp>
        <p:nvSpPr>
          <p:cNvPr id="22" name="Rounded Rectangle 21"/>
          <p:cNvSpPr/>
          <p:nvPr/>
        </p:nvSpPr>
        <p:spPr>
          <a:xfrm>
            <a:off x="369452" y="2189020"/>
            <a:ext cx="297376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369453" y="2318202"/>
            <a:ext cx="3083158" cy="3108543"/>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GIS</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Spatial – temporal dimension</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What is a GIS</a:t>
            </a:r>
          </a:p>
          <a:p>
            <a:pPr marL="457200" indent="-45720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GIS application</a:t>
            </a:r>
          </a:p>
        </p:txBody>
      </p:sp>
      <p:sp>
        <p:nvSpPr>
          <p:cNvPr id="24" name="Oval 23"/>
          <p:cNvSpPr/>
          <p:nvPr/>
        </p:nvSpPr>
        <p:spPr>
          <a:xfrm>
            <a:off x="2723325"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5" name="Rectangle 24"/>
          <p:cNvSpPr/>
          <p:nvPr/>
        </p:nvSpPr>
        <p:spPr>
          <a:xfrm>
            <a:off x="2865461" y="1855283"/>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961117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5542" y="1981715"/>
            <a:ext cx="6305111" cy="4384964"/>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3"/>
          <p:cNvSpPr txBox="1">
            <a:spLocks noChangeArrowheads="1"/>
          </p:cNvSpPr>
          <p:nvPr/>
        </p:nvSpPr>
        <p:spPr>
          <a:xfrm>
            <a:off x="369451" y="1173121"/>
            <a:ext cx="11822549" cy="761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sz="3200" b="1" dirty="0">
                <a:latin typeface="Yu Gothic UI" panose="020B0500000000000000" pitchFamily="34" charset="-128"/>
                <a:ea typeface="Yu Gothic UI" panose="020B0500000000000000" pitchFamily="34" charset="-128"/>
                <a:cs typeface="Segoe UI" panose="020B0502040204020203" pitchFamily="34" charset="0"/>
              </a:rPr>
              <a:t>Rasters as basemaps</a:t>
            </a:r>
            <a:endParaRPr lang="en-US" altLang="nb-NO" sz="3200" b="1"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86889" y="1981715"/>
            <a:ext cx="6305111" cy="4384964"/>
          </a:xfrm>
          <a:prstGeom prst="rect">
            <a:avLst/>
          </a:prstGeom>
        </p:spPr>
      </p:pic>
      <p:sp>
        <p:nvSpPr>
          <p:cNvPr id="18" name="Rectangle 17"/>
          <p:cNvSpPr/>
          <p:nvPr/>
        </p:nvSpPr>
        <p:spPr>
          <a:xfrm>
            <a:off x="11176104" y="2020727"/>
            <a:ext cx="960519" cy="523220"/>
          </a:xfrm>
          <a:prstGeom prst="rect">
            <a:avLst/>
          </a:prstGeom>
        </p:spPr>
        <p:txBody>
          <a:bodyPr wrap="none">
            <a:spAutoFit/>
          </a:bodyPr>
          <a:lstStyle/>
          <a:p>
            <a:r>
              <a:rPr lang="en-US" altLang="nb-NO" sz="28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2015</a:t>
            </a:r>
            <a:endParaRPr lang="nb-NO" sz="2800" i="1" dirty="0">
              <a:solidFill>
                <a:schemeClr val="bg1"/>
              </a:solidFill>
            </a:endParaRPr>
          </a:p>
        </p:txBody>
      </p:sp>
      <p:sp>
        <p:nvSpPr>
          <p:cNvPr id="19" name="Rectangle 18"/>
          <p:cNvSpPr/>
          <p:nvPr/>
        </p:nvSpPr>
        <p:spPr>
          <a:xfrm>
            <a:off x="4870993" y="2020727"/>
            <a:ext cx="960519" cy="523220"/>
          </a:xfrm>
          <a:prstGeom prst="rect">
            <a:avLst/>
          </a:prstGeom>
        </p:spPr>
        <p:txBody>
          <a:bodyPr wrap="none">
            <a:spAutoFit/>
          </a:bodyPr>
          <a:lstStyle/>
          <a:p>
            <a:r>
              <a:rPr lang="en-US" altLang="nb-NO" sz="28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1953</a:t>
            </a:r>
            <a:endParaRPr lang="nb-NO" sz="2800" i="1" dirty="0">
              <a:solidFill>
                <a:schemeClr val="bg1"/>
              </a:solidFill>
            </a:endParaRPr>
          </a:p>
        </p:txBody>
      </p:sp>
      <p:sp>
        <p:nvSpPr>
          <p:cNvPr id="20" name="Rectangle 19"/>
          <p:cNvSpPr/>
          <p:nvPr/>
        </p:nvSpPr>
        <p:spPr>
          <a:xfrm>
            <a:off x="5351252" y="1559062"/>
            <a:ext cx="6739345" cy="461665"/>
          </a:xfrm>
          <a:prstGeom prst="rect">
            <a:avLst/>
          </a:prstGeom>
        </p:spPr>
        <p:txBody>
          <a:bodyPr wrap="none">
            <a:spAutoFit/>
          </a:bodyPr>
          <a:lstStyle/>
          <a:p>
            <a:r>
              <a:rPr lang="en-US" altLang="nb-NO" sz="24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Example: Orthophoto as a base to map features </a:t>
            </a:r>
            <a:endParaRPr lang="nb-NO" sz="2400" i="1" dirty="0">
              <a:solidFill>
                <a:schemeClr val="tx1">
                  <a:lumMod val="50000"/>
                  <a:lumOff val="50000"/>
                </a:schemeClr>
              </a:solidFill>
            </a:endParaRPr>
          </a:p>
        </p:txBody>
      </p:sp>
      <p:sp>
        <p:nvSpPr>
          <p:cNvPr id="21" name="Rectangle 20"/>
          <p:cNvSpPr/>
          <p:nvPr/>
        </p:nvSpPr>
        <p:spPr>
          <a:xfrm>
            <a:off x="265542" y="6017493"/>
            <a:ext cx="6413581" cy="338554"/>
          </a:xfrm>
          <a:prstGeom prst="rect">
            <a:avLst/>
          </a:prstGeom>
        </p:spPr>
        <p:txBody>
          <a:bodyPr wrap="square">
            <a:spAutoFit/>
          </a:bodyPr>
          <a:lstStyle/>
          <a:p>
            <a:r>
              <a:rPr lang="en-US" altLang="nb-NO"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Alpine catchment in Austria </a:t>
            </a:r>
            <a:r>
              <a:rPr lang="en-US"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t>
            </a:r>
            <a:r>
              <a:rPr lang="en-US" sz="1600" i="1" dirty="0" err="1">
                <a:solidFill>
                  <a:schemeClr val="bg1"/>
                </a:solidFill>
                <a:latin typeface="Yu Gothic UI" panose="020B0500000000000000" pitchFamily="34" charset="-128"/>
                <a:ea typeface="Yu Gothic UI" panose="020B0500000000000000" pitchFamily="34" charset="-128"/>
                <a:cs typeface="Segoe UI" panose="020B0502040204020203" pitchFamily="34" charset="0"/>
              </a:rPr>
              <a:t>Gepatch</a:t>
            </a:r>
            <a:r>
              <a:rPr lang="en-US"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 Austria)</a:t>
            </a:r>
            <a:r>
              <a:rPr lang="en-US" altLang="nb-NO"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 G</a:t>
            </a:r>
            <a:r>
              <a:rPr lang="en-US"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lacier.</a:t>
            </a:r>
            <a:endParaRPr lang="nb-NO" sz="1600" i="1" dirty="0">
              <a:solidFill>
                <a:schemeClr val="bg1"/>
              </a:solidFill>
            </a:endParaRPr>
          </a:p>
        </p:txBody>
      </p:sp>
    </p:spTree>
    <p:extLst>
      <p:ext uri="{BB962C8B-B14F-4D97-AF65-F5344CB8AC3E}">
        <p14:creationId xmlns:p14="http://schemas.microsoft.com/office/powerpoint/2010/main" val="792828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5542" y="1981715"/>
            <a:ext cx="6305111" cy="438496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86888" y="1981715"/>
            <a:ext cx="6305111" cy="4384964"/>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3"/>
          <p:cNvSpPr txBox="1">
            <a:spLocks noChangeArrowheads="1"/>
          </p:cNvSpPr>
          <p:nvPr/>
        </p:nvSpPr>
        <p:spPr>
          <a:xfrm>
            <a:off x="369451" y="1173121"/>
            <a:ext cx="11822549" cy="761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sz="3200" b="1" dirty="0">
                <a:latin typeface="Yu Gothic UI" panose="020B0500000000000000" pitchFamily="34" charset="-128"/>
                <a:ea typeface="Yu Gothic UI" panose="020B0500000000000000" pitchFamily="34" charset="-128"/>
                <a:cs typeface="Segoe UI" panose="020B0502040204020203" pitchFamily="34" charset="0"/>
              </a:rPr>
              <a:t>Rasters as basemaps</a:t>
            </a:r>
            <a:endParaRPr lang="en-US" altLang="nb-NO" sz="32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10"/>
          <p:cNvSpPr/>
          <p:nvPr/>
        </p:nvSpPr>
        <p:spPr>
          <a:xfrm>
            <a:off x="11176104" y="2020727"/>
            <a:ext cx="960519" cy="523220"/>
          </a:xfrm>
          <a:prstGeom prst="rect">
            <a:avLst/>
          </a:prstGeom>
        </p:spPr>
        <p:txBody>
          <a:bodyPr wrap="none">
            <a:spAutoFit/>
          </a:bodyPr>
          <a:lstStyle/>
          <a:p>
            <a:r>
              <a:rPr lang="en-US" altLang="nb-NO" sz="28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2015</a:t>
            </a:r>
            <a:endParaRPr lang="nb-NO" sz="2800" i="1" dirty="0">
              <a:solidFill>
                <a:schemeClr val="bg1"/>
              </a:solidFill>
            </a:endParaRPr>
          </a:p>
        </p:txBody>
      </p:sp>
      <p:sp>
        <p:nvSpPr>
          <p:cNvPr id="12" name="Rectangle 11"/>
          <p:cNvSpPr/>
          <p:nvPr/>
        </p:nvSpPr>
        <p:spPr>
          <a:xfrm>
            <a:off x="4870993" y="2020727"/>
            <a:ext cx="960519" cy="523220"/>
          </a:xfrm>
          <a:prstGeom prst="rect">
            <a:avLst/>
          </a:prstGeom>
        </p:spPr>
        <p:txBody>
          <a:bodyPr wrap="none">
            <a:spAutoFit/>
          </a:bodyPr>
          <a:lstStyle/>
          <a:p>
            <a:r>
              <a:rPr lang="en-US" altLang="nb-NO" sz="28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1953</a:t>
            </a:r>
            <a:endParaRPr lang="nb-NO" sz="2800" i="1" dirty="0">
              <a:solidFill>
                <a:schemeClr val="bg1"/>
              </a:solidFill>
            </a:endParaRPr>
          </a:p>
        </p:txBody>
      </p:sp>
      <p:sp>
        <p:nvSpPr>
          <p:cNvPr id="14" name="Rectangle 13"/>
          <p:cNvSpPr/>
          <p:nvPr/>
        </p:nvSpPr>
        <p:spPr>
          <a:xfrm>
            <a:off x="265542" y="6017493"/>
            <a:ext cx="6413581" cy="338554"/>
          </a:xfrm>
          <a:prstGeom prst="rect">
            <a:avLst/>
          </a:prstGeom>
        </p:spPr>
        <p:txBody>
          <a:bodyPr wrap="square">
            <a:spAutoFit/>
          </a:bodyPr>
          <a:lstStyle/>
          <a:p>
            <a:r>
              <a:rPr lang="en-US" altLang="nb-NO"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Alpine catchment in Austria </a:t>
            </a:r>
            <a:r>
              <a:rPr lang="en-US"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t>
            </a:r>
            <a:r>
              <a:rPr lang="en-US" sz="1600" i="1" dirty="0" err="1">
                <a:solidFill>
                  <a:schemeClr val="bg1"/>
                </a:solidFill>
                <a:latin typeface="Yu Gothic UI" panose="020B0500000000000000" pitchFamily="34" charset="-128"/>
                <a:ea typeface="Yu Gothic UI" panose="020B0500000000000000" pitchFamily="34" charset="-128"/>
                <a:cs typeface="Segoe UI" panose="020B0502040204020203" pitchFamily="34" charset="0"/>
              </a:rPr>
              <a:t>Gepatch</a:t>
            </a:r>
            <a:r>
              <a:rPr lang="en-US"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 Austria)</a:t>
            </a:r>
            <a:r>
              <a:rPr lang="en-US" altLang="nb-NO"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 G</a:t>
            </a:r>
            <a:r>
              <a:rPr lang="en-US" sz="16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lacier.</a:t>
            </a:r>
            <a:endParaRPr lang="nb-NO" sz="1600" i="1" dirty="0">
              <a:solidFill>
                <a:schemeClr val="bg1"/>
              </a:solidFill>
            </a:endParaRPr>
          </a:p>
        </p:txBody>
      </p:sp>
      <p:sp>
        <p:nvSpPr>
          <p:cNvPr id="13" name="Rectangle 12"/>
          <p:cNvSpPr/>
          <p:nvPr/>
        </p:nvSpPr>
        <p:spPr>
          <a:xfrm>
            <a:off x="5351252" y="1559062"/>
            <a:ext cx="6739345" cy="461665"/>
          </a:xfrm>
          <a:prstGeom prst="rect">
            <a:avLst/>
          </a:prstGeom>
        </p:spPr>
        <p:txBody>
          <a:bodyPr wrap="none">
            <a:spAutoFit/>
          </a:bodyPr>
          <a:lstStyle/>
          <a:p>
            <a:r>
              <a:rPr lang="en-US" altLang="nb-NO" sz="24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Example: Orthophoto as a base to map features </a:t>
            </a:r>
            <a:endParaRPr lang="nb-NO" sz="2400" i="1" dirty="0">
              <a:solidFill>
                <a:schemeClr val="tx1">
                  <a:lumMod val="50000"/>
                  <a:lumOff val="50000"/>
                </a:schemeClr>
              </a:solidFill>
            </a:endParaRPr>
          </a:p>
        </p:txBody>
      </p:sp>
      <p:sp>
        <p:nvSpPr>
          <p:cNvPr id="3" name="Rectangle 2"/>
          <p:cNvSpPr/>
          <p:nvPr/>
        </p:nvSpPr>
        <p:spPr>
          <a:xfrm>
            <a:off x="3260775" y="2454514"/>
            <a:ext cx="5460149" cy="369332"/>
          </a:xfrm>
          <a:prstGeom prst="rect">
            <a:avLst/>
          </a:prstGeom>
        </p:spPr>
        <p:txBody>
          <a:bodyPr wrap="none">
            <a:spAutoFit/>
          </a:bodyPr>
          <a:lstStyle/>
          <a:p>
            <a:r>
              <a:rPr lang="en-US" altLang="nb-NO"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Mapping glacier extension change from orthophoto</a:t>
            </a:r>
            <a:endParaRPr lang="nb-NO" dirty="0">
              <a:solidFill>
                <a:schemeClr val="bg1"/>
              </a:solidFill>
            </a:endParaRPr>
          </a:p>
        </p:txBody>
      </p:sp>
    </p:spTree>
    <p:extLst>
      <p:ext uri="{BB962C8B-B14F-4D97-AF65-F5344CB8AC3E}">
        <p14:creationId xmlns:p14="http://schemas.microsoft.com/office/powerpoint/2010/main" val="3644703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700" y="2566599"/>
            <a:ext cx="10452100" cy="3390900"/>
          </a:xfrm>
          <a:prstGeom prst="rect">
            <a:avLst/>
          </a:prstGeom>
        </p:spPr>
      </p:pic>
      <p:sp>
        <p:nvSpPr>
          <p:cNvPr id="4" name="Rectangle 3"/>
          <p:cNvSpPr/>
          <p:nvPr/>
        </p:nvSpPr>
        <p:spPr>
          <a:xfrm>
            <a:off x="869950" y="2020727"/>
            <a:ext cx="10360529" cy="523220"/>
          </a:xfrm>
          <a:prstGeom prst="rect">
            <a:avLst/>
          </a:prstGeom>
        </p:spPr>
        <p:txBody>
          <a:bodyPr wrap="none">
            <a:spAutoFit/>
          </a:bodyPr>
          <a:lstStyle/>
          <a:p>
            <a:r>
              <a:rPr lang="en-US" sz="28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Remember: maps and orthophoto are numbers first, images later</a:t>
            </a:r>
            <a:endParaRPr lang="nb-NO" sz="2800"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3"/>
          <p:cNvSpPr txBox="1">
            <a:spLocks noChangeArrowheads="1"/>
          </p:cNvSpPr>
          <p:nvPr/>
        </p:nvSpPr>
        <p:spPr>
          <a:xfrm>
            <a:off x="369451" y="1173121"/>
            <a:ext cx="11822549" cy="761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sz="3200" b="1" dirty="0">
                <a:latin typeface="Yu Gothic UI" panose="020B0500000000000000" pitchFamily="34" charset="-128"/>
                <a:ea typeface="Yu Gothic UI" panose="020B0500000000000000" pitchFamily="34" charset="-128"/>
                <a:cs typeface="Segoe UI" panose="020B0502040204020203" pitchFamily="34" charset="0"/>
              </a:rPr>
              <a:t>Rasters as basemaps</a:t>
            </a:r>
            <a:endParaRPr lang="en-US" altLang="nb-NO" sz="3200" b="1"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26376" y="2640386"/>
            <a:ext cx="3285851" cy="3251260"/>
          </a:xfrm>
          <a:prstGeom prst="rect">
            <a:avLst/>
          </a:prstGeom>
        </p:spPr>
      </p:pic>
      <p:sp>
        <p:nvSpPr>
          <p:cNvPr id="5" name="Rectangle 4"/>
          <p:cNvSpPr/>
          <p:nvPr/>
        </p:nvSpPr>
        <p:spPr>
          <a:xfrm>
            <a:off x="3574474" y="4468091"/>
            <a:ext cx="241204" cy="2389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169013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889" y="1992347"/>
            <a:ext cx="6305111" cy="4384964"/>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3"/>
          <p:cNvSpPr txBox="1">
            <a:spLocks noChangeArrowheads="1"/>
          </p:cNvSpPr>
          <p:nvPr/>
        </p:nvSpPr>
        <p:spPr>
          <a:xfrm>
            <a:off x="369451" y="1173121"/>
            <a:ext cx="11822549" cy="761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sz="3200" b="1" dirty="0">
                <a:latin typeface="Yu Gothic UI" panose="020B0500000000000000" pitchFamily="34" charset="-128"/>
                <a:ea typeface="Yu Gothic UI" panose="020B0500000000000000" pitchFamily="34" charset="-128"/>
                <a:cs typeface="Segoe UI" panose="020B0502040204020203" pitchFamily="34" charset="0"/>
              </a:rPr>
              <a:t>Rasters as surface maps</a:t>
            </a:r>
            <a:endParaRPr lang="en-US" altLang="nb-NO" sz="32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9"/>
          <p:cNvSpPr/>
          <p:nvPr/>
        </p:nvSpPr>
        <p:spPr>
          <a:xfrm>
            <a:off x="6593118" y="1549918"/>
            <a:ext cx="5543505" cy="461665"/>
          </a:xfrm>
          <a:prstGeom prst="rect">
            <a:avLst/>
          </a:prstGeom>
        </p:spPr>
        <p:txBody>
          <a:bodyPr wrap="none">
            <a:spAutoFit/>
          </a:bodyPr>
          <a:lstStyle/>
          <a:p>
            <a:r>
              <a:rPr lang="en-US" altLang="nb-NO" sz="24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Example: Digital elevation model (DEM)</a:t>
            </a:r>
            <a:endParaRPr lang="nb-NO" sz="2400" i="1" dirty="0">
              <a:solidFill>
                <a:schemeClr val="tx1">
                  <a:lumMod val="50000"/>
                  <a:lumOff val="50000"/>
                </a:schemeClr>
              </a:solidFill>
            </a:endParaRPr>
          </a:p>
        </p:txBody>
      </p:sp>
      <p:sp>
        <p:nvSpPr>
          <p:cNvPr id="2" name="Rectangle 1"/>
          <p:cNvSpPr/>
          <p:nvPr/>
        </p:nvSpPr>
        <p:spPr>
          <a:xfrm>
            <a:off x="931109" y="1945311"/>
            <a:ext cx="4900403" cy="4031873"/>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Elevation values measured from the Earth's surface are the most common application of surface maps </a:t>
            </a:r>
          </a:p>
          <a:p>
            <a:endParaRPr lang="en-US" sz="2400" dirty="0">
              <a:latin typeface="Yu Gothic UI" panose="020B0500000000000000" pitchFamily="34" charset="-128"/>
              <a:ea typeface="Yu Gothic UI" panose="020B0500000000000000" pitchFamily="34" charset="-128"/>
            </a:endParaRPr>
          </a:p>
          <a:p>
            <a:r>
              <a:rPr lang="en-US" sz="2400" dirty="0">
                <a:latin typeface="Yu Gothic UI" panose="020B0500000000000000" pitchFamily="34" charset="-128"/>
                <a:ea typeface="Yu Gothic UI" panose="020B0500000000000000" pitchFamily="34" charset="-128"/>
              </a:rPr>
              <a:t>Other values can also define surfaces  and be spatially analyzed</a:t>
            </a:r>
            <a:endParaRPr lang="nb-NO" sz="24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Rainfall</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Temperature</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Concentration</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population density</a:t>
            </a:r>
            <a:endParaRPr lang="nb-NO" sz="2200" dirty="0">
              <a:latin typeface="Yu Gothic UI" panose="020B0500000000000000" pitchFamily="34" charset="-128"/>
              <a:ea typeface="Yu Gothic UI" panose="020B0500000000000000" pitchFamily="34" charset="-128"/>
            </a:endParaRPr>
          </a:p>
        </p:txBody>
      </p:sp>
      <p:sp>
        <p:nvSpPr>
          <p:cNvPr id="11" name="Rectangle 10"/>
          <p:cNvSpPr/>
          <p:nvPr/>
        </p:nvSpPr>
        <p:spPr>
          <a:xfrm>
            <a:off x="11176104" y="2020727"/>
            <a:ext cx="960519" cy="523220"/>
          </a:xfrm>
          <a:prstGeom prst="rect">
            <a:avLst/>
          </a:prstGeom>
        </p:spPr>
        <p:txBody>
          <a:bodyPr wrap="none">
            <a:spAutoFit/>
          </a:bodyPr>
          <a:lstStyle/>
          <a:p>
            <a:r>
              <a:rPr lang="en-US" altLang="nb-NO" sz="2800" i="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2015</a:t>
            </a:r>
            <a:endParaRPr lang="nb-NO" sz="2800" i="1" dirty="0">
              <a:solidFill>
                <a:schemeClr val="bg1"/>
              </a:solidFill>
            </a:endParaRPr>
          </a:p>
        </p:txBody>
      </p:sp>
      <p:pic>
        <p:nvPicPr>
          <p:cNvPr id="4" name="Picture 3"/>
          <p:cNvPicPr>
            <a:picLocks noChangeAspect="1"/>
          </p:cNvPicPr>
          <p:nvPr/>
        </p:nvPicPr>
        <p:blipFill>
          <a:blip r:embed="rId4"/>
          <a:stretch>
            <a:fillRect/>
          </a:stretch>
        </p:blipFill>
        <p:spPr>
          <a:xfrm>
            <a:off x="10688113" y="5423185"/>
            <a:ext cx="1503887" cy="964757"/>
          </a:xfrm>
          <a:prstGeom prst="rect">
            <a:avLst/>
          </a:prstGeom>
        </p:spPr>
      </p:pic>
      <p:sp>
        <p:nvSpPr>
          <p:cNvPr id="15" name="Rectangle 14"/>
          <p:cNvSpPr/>
          <p:nvPr/>
        </p:nvSpPr>
        <p:spPr>
          <a:xfrm>
            <a:off x="5886889" y="6017493"/>
            <a:ext cx="6305112" cy="338554"/>
          </a:xfrm>
          <a:prstGeom prst="rect">
            <a:avLst/>
          </a:prstGeom>
        </p:spPr>
        <p:txBody>
          <a:bodyPr wrap="square">
            <a:spAutoFit/>
          </a:bodyPr>
          <a:lstStyle/>
          <a:p>
            <a:r>
              <a:rPr lang="en-US" altLang="nb-NO" sz="1600" i="1" dirty="0">
                <a:latin typeface="Yu Gothic UI" panose="020B0500000000000000" pitchFamily="34" charset="-128"/>
                <a:ea typeface="Yu Gothic UI" panose="020B0500000000000000" pitchFamily="34" charset="-128"/>
                <a:cs typeface="Segoe UI" panose="020B0502040204020203" pitchFamily="34" charset="0"/>
              </a:rPr>
              <a:t>Alpine catchment in Austria </a:t>
            </a:r>
            <a:r>
              <a:rPr lang="en-US" sz="1600" i="1" dirty="0">
                <a:latin typeface="Yu Gothic UI" panose="020B0500000000000000" pitchFamily="34" charset="-128"/>
                <a:ea typeface="Yu Gothic UI" panose="020B0500000000000000" pitchFamily="34" charset="-128"/>
                <a:cs typeface="Segoe UI" panose="020B0502040204020203" pitchFamily="34" charset="0"/>
              </a:rPr>
              <a:t>(</a:t>
            </a:r>
            <a:r>
              <a:rPr lang="en-US" sz="1600" i="1" dirty="0" err="1">
                <a:latin typeface="Yu Gothic UI" panose="020B0500000000000000" pitchFamily="34" charset="-128"/>
                <a:ea typeface="Yu Gothic UI" panose="020B0500000000000000" pitchFamily="34" charset="-128"/>
                <a:cs typeface="Segoe UI" panose="020B0502040204020203" pitchFamily="34" charset="0"/>
              </a:rPr>
              <a:t>Gepatch</a:t>
            </a:r>
            <a:r>
              <a:rPr lang="en-US" sz="1600" i="1" dirty="0">
                <a:latin typeface="Yu Gothic UI" panose="020B0500000000000000" pitchFamily="34" charset="-128"/>
                <a:ea typeface="Yu Gothic UI" panose="020B0500000000000000" pitchFamily="34" charset="-128"/>
                <a:cs typeface="Segoe UI" panose="020B0502040204020203" pitchFamily="34" charset="0"/>
              </a:rPr>
              <a:t>, Austria)</a:t>
            </a:r>
            <a:r>
              <a:rPr lang="en-US" altLang="nb-NO" sz="1600" i="1" dirty="0">
                <a:latin typeface="Yu Gothic UI" panose="020B0500000000000000" pitchFamily="34" charset="-128"/>
                <a:ea typeface="Yu Gothic UI" panose="020B0500000000000000" pitchFamily="34" charset="-128"/>
                <a:cs typeface="Segoe UI" panose="020B0502040204020203" pitchFamily="34" charset="0"/>
              </a:rPr>
              <a:t>. G</a:t>
            </a:r>
            <a:r>
              <a:rPr lang="en-US" sz="1600" i="1" dirty="0">
                <a:latin typeface="Yu Gothic UI" panose="020B0500000000000000" pitchFamily="34" charset="-128"/>
                <a:ea typeface="Yu Gothic UI" panose="020B0500000000000000" pitchFamily="34" charset="-128"/>
                <a:cs typeface="Segoe UI" panose="020B0502040204020203" pitchFamily="34" charset="0"/>
              </a:rPr>
              <a:t>lacier</a:t>
            </a:r>
            <a:endParaRPr lang="nb-NO" sz="1600" i="1" dirty="0"/>
          </a:p>
        </p:txBody>
      </p:sp>
    </p:spTree>
    <p:extLst>
      <p:ext uri="{BB962C8B-B14F-4D97-AF65-F5344CB8AC3E}">
        <p14:creationId xmlns:p14="http://schemas.microsoft.com/office/powerpoint/2010/main" val="3226096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3"/>
          <p:cNvSpPr txBox="1">
            <a:spLocks noChangeArrowheads="1"/>
          </p:cNvSpPr>
          <p:nvPr/>
        </p:nvSpPr>
        <p:spPr>
          <a:xfrm>
            <a:off x="369451" y="1173121"/>
            <a:ext cx="11822549" cy="7615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sz="3200" b="1" dirty="0">
                <a:latin typeface="Yu Gothic UI" panose="020B0500000000000000" pitchFamily="34" charset="-128"/>
                <a:ea typeface="Yu Gothic UI" panose="020B0500000000000000" pitchFamily="34" charset="-128"/>
                <a:cs typeface="Segoe UI" panose="020B0502040204020203" pitchFamily="34" charset="0"/>
              </a:rPr>
              <a:t>Rasters as thematic maps</a:t>
            </a:r>
            <a:endParaRPr lang="en-US" altLang="nb-NO" sz="32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9"/>
          <p:cNvSpPr/>
          <p:nvPr/>
        </p:nvSpPr>
        <p:spPr>
          <a:xfrm>
            <a:off x="6757572" y="1514630"/>
            <a:ext cx="4403770" cy="461665"/>
          </a:xfrm>
          <a:prstGeom prst="rect">
            <a:avLst/>
          </a:prstGeom>
        </p:spPr>
        <p:txBody>
          <a:bodyPr wrap="none">
            <a:spAutoFit/>
          </a:bodyPr>
          <a:lstStyle/>
          <a:p>
            <a:r>
              <a:rPr lang="en-US" altLang="nb-NO" sz="24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Example: Land use map (raster)</a:t>
            </a:r>
            <a:endParaRPr lang="nb-NO" sz="2400" i="1" dirty="0">
              <a:solidFill>
                <a:schemeClr val="tx1">
                  <a:lumMod val="50000"/>
                  <a:lumOff val="50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814" y="1945311"/>
            <a:ext cx="7640731" cy="4297911"/>
          </a:xfrm>
          <a:prstGeom prst="rect">
            <a:avLst/>
          </a:prstGeom>
        </p:spPr>
      </p:pic>
      <p:grpSp>
        <p:nvGrpSpPr>
          <p:cNvPr id="3" name="Group 2"/>
          <p:cNvGrpSpPr/>
          <p:nvPr/>
        </p:nvGrpSpPr>
        <p:grpSpPr>
          <a:xfrm>
            <a:off x="8979408" y="3146727"/>
            <a:ext cx="2928553" cy="2081972"/>
            <a:chOff x="3959091" y="3209072"/>
            <a:chExt cx="3195775" cy="2081972"/>
          </a:xfrm>
        </p:grpSpPr>
        <p:sp>
          <p:nvSpPr>
            <p:cNvPr id="9" name="Rounded Rectangle 8"/>
            <p:cNvSpPr/>
            <p:nvPr/>
          </p:nvSpPr>
          <p:spPr>
            <a:xfrm>
              <a:off x="3959091" y="3209072"/>
              <a:ext cx="3195775" cy="2081972"/>
            </a:xfrm>
            <a:prstGeom prst="roundRect">
              <a:avLst/>
            </a:prstGeom>
            <a:solidFill>
              <a:schemeClr val="bg1">
                <a:alpha val="90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1" name="Rectangle 10"/>
            <p:cNvSpPr/>
            <p:nvPr/>
          </p:nvSpPr>
          <p:spPr>
            <a:xfrm>
              <a:off x="4034408" y="3411975"/>
              <a:ext cx="2868301" cy="1569660"/>
            </a:xfrm>
            <a:prstGeom prst="rect">
              <a:avLst/>
            </a:prstGeom>
            <a:noFill/>
          </p:spPr>
          <p:txBody>
            <a:bodyPr wrap="square">
              <a:spAutoFit/>
            </a:bodyPr>
            <a:lstStyle/>
            <a:p>
              <a:pPr algn="ctr"/>
              <a:r>
                <a:rPr lang="en-US" sz="3200" b="1" dirty="0">
                  <a:solidFill>
                    <a:srgbClr val="FF0000"/>
                  </a:solidFill>
                  <a:latin typeface="Yu Gothic UI" panose="020B0500000000000000" pitchFamily="34" charset="-128"/>
                  <a:ea typeface="Yu Gothic UI" panose="020B0500000000000000" pitchFamily="34" charset="-128"/>
                </a:rPr>
                <a:t>How do you see that this is a raster!?</a:t>
              </a:r>
            </a:p>
          </p:txBody>
        </p:sp>
      </p:grpSp>
    </p:spTree>
    <p:extLst>
      <p:ext uri="{BB962C8B-B14F-4D97-AF65-F5344CB8AC3E}">
        <p14:creationId xmlns:p14="http://schemas.microsoft.com/office/powerpoint/2010/main" val="2847932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3"/>
          <p:cNvSpPr txBox="1">
            <a:spLocks noChangeArrowheads="1"/>
          </p:cNvSpPr>
          <p:nvPr/>
        </p:nvSpPr>
        <p:spPr>
          <a:xfrm>
            <a:off x="369451" y="1173121"/>
            <a:ext cx="11822549" cy="771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Visualization</a:t>
            </a:r>
            <a:endParaRPr lang="en-GB"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3" name="Rectangle 2"/>
          <p:cNvSpPr/>
          <p:nvPr/>
        </p:nvSpPr>
        <p:spPr>
          <a:xfrm>
            <a:off x="7854697" y="1741717"/>
            <a:ext cx="4178807" cy="4524315"/>
          </a:xfrm>
          <a:prstGeom prst="rect">
            <a:avLst/>
          </a:prstGeom>
        </p:spPr>
        <p:txBody>
          <a:bodyPr wrap="square">
            <a:spAutoFit/>
          </a:bodyPr>
          <a:lstStyle/>
          <a:p>
            <a:r>
              <a:rPr lang="en-GB" sz="2400" dirty="0">
                <a:latin typeface="Yu Gothic UI" panose="020B0500000000000000" pitchFamily="34" charset="-128"/>
                <a:ea typeface="Yu Gothic UI" panose="020B0500000000000000" pitchFamily="34" charset="-128"/>
              </a:rPr>
              <a:t>In a GIS, the raster values are often assigned to grayscale / colour automatically when loading (8 bit, 0-255 values)</a:t>
            </a:r>
          </a:p>
          <a:p>
            <a:endParaRPr lang="en-GB" sz="2400" dirty="0">
              <a:latin typeface="Yu Gothic UI" panose="020B0500000000000000" pitchFamily="34" charset="-128"/>
              <a:ea typeface="Yu Gothic UI" panose="020B0500000000000000" pitchFamily="34" charset="-128"/>
            </a:endParaRPr>
          </a:p>
          <a:p>
            <a:r>
              <a:rPr lang="en-GB" sz="2400" dirty="0">
                <a:latin typeface="Yu Gothic UI" panose="020B0500000000000000" pitchFamily="34" charset="-128"/>
                <a:ea typeface="Yu Gothic UI" panose="020B0500000000000000" pitchFamily="34" charset="-128"/>
              </a:rPr>
              <a:t>The user can adjust the colour balance using: </a:t>
            </a:r>
          </a:p>
          <a:p>
            <a:pPr marL="342900" indent="-342900">
              <a:buFont typeface="Arial" panose="020B0604020202020204" pitchFamily="34" charset="0"/>
              <a:buChar char="•"/>
            </a:pPr>
            <a:r>
              <a:rPr lang="en-GB" sz="2400" u="sng" dirty="0">
                <a:latin typeface="Yu Gothic UI" panose="020B0500000000000000" pitchFamily="34" charset="-128"/>
                <a:ea typeface="Yu Gothic UI" panose="020B0500000000000000" pitchFamily="34" charset="-128"/>
              </a:rPr>
              <a:t>stretching</a:t>
            </a:r>
            <a:r>
              <a:rPr lang="en-GB" sz="2400" dirty="0">
                <a:latin typeface="Yu Gothic UI" panose="020B0500000000000000" pitchFamily="34" charset="-128"/>
                <a:ea typeface="Yu Gothic UI" panose="020B0500000000000000" pitchFamily="34" charset="-128"/>
              </a:rPr>
              <a:t> (continuous representation)</a:t>
            </a:r>
          </a:p>
          <a:p>
            <a:pPr marL="342900" indent="-342900">
              <a:buFont typeface="Arial" panose="020B0604020202020204" pitchFamily="34" charset="0"/>
              <a:buChar char="•"/>
            </a:pPr>
            <a:r>
              <a:rPr lang="en-GB" sz="2400" u="sng" dirty="0">
                <a:latin typeface="Yu Gothic UI" panose="020B0500000000000000" pitchFamily="34" charset="-128"/>
                <a:ea typeface="Yu Gothic UI" panose="020B0500000000000000" pitchFamily="34" charset="-128"/>
              </a:rPr>
              <a:t>histogram</a:t>
            </a:r>
            <a:r>
              <a:rPr lang="en-GB" sz="2400" dirty="0">
                <a:latin typeface="Yu Gothic UI" panose="020B0500000000000000" pitchFamily="34" charset="-128"/>
                <a:ea typeface="Yu Gothic UI" panose="020B0500000000000000" pitchFamily="34" charset="-128"/>
              </a:rPr>
              <a:t> adjustment</a:t>
            </a:r>
          </a:p>
          <a:p>
            <a:pPr marL="342900" indent="-342900">
              <a:buFont typeface="Arial" panose="020B0604020202020204" pitchFamily="34" charset="0"/>
              <a:buChar char="•"/>
            </a:pPr>
            <a:r>
              <a:rPr lang="en-GB" sz="2400" u="sng" dirty="0">
                <a:latin typeface="Yu Gothic UI" panose="020B0500000000000000" pitchFamily="34" charset="-128"/>
                <a:ea typeface="Yu Gothic UI" panose="020B0500000000000000" pitchFamily="34" charset="-128"/>
              </a:rPr>
              <a:t>classification</a:t>
            </a:r>
            <a:r>
              <a:rPr lang="en-GB" sz="2400" dirty="0">
                <a:latin typeface="Yu Gothic UI" panose="020B0500000000000000" pitchFamily="34" charset="-128"/>
                <a:ea typeface="Yu Gothic UI" panose="020B0500000000000000" pitchFamily="34" charset="-128"/>
              </a:rPr>
              <a:t> (discrete representation)</a:t>
            </a:r>
          </a:p>
        </p:txBody>
      </p:sp>
      <p:pic>
        <p:nvPicPr>
          <p:cNvPr id="8" name="Picture 7"/>
          <p:cNvPicPr>
            <a:picLocks noChangeAspect="1"/>
          </p:cNvPicPr>
          <p:nvPr/>
        </p:nvPicPr>
        <p:blipFill rotWithShape="1">
          <a:blip r:embed="rId3"/>
          <a:srcRect t="35329" r="4283"/>
          <a:stretch/>
        </p:blipFill>
        <p:spPr>
          <a:xfrm>
            <a:off x="651215" y="2587336"/>
            <a:ext cx="7071480" cy="3173523"/>
          </a:xfrm>
          <a:prstGeom prst="rect">
            <a:avLst/>
          </a:prstGeom>
        </p:spPr>
      </p:pic>
      <p:sp>
        <p:nvSpPr>
          <p:cNvPr id="2" name="Rectangle 1"/>
          <p:cNvSpPr/>
          <p:nvPr/>
        </p:nvSpPr>
        <p:spPr>
          <a:xfrm>
            <a:off x="1006328" y="1750683"/>
            <a:ext cx="2674130" cy="830997"/>
          </a:xfrm>
          <a:prstGeom prst="rect">
            <a:avLst/>
          </a:prstGeom>
        </p:spPr>
        <p:txBody>
          <a:bodyPr wrap="none">
            <a:spAutoFit/>
          </a:bodyPr>
          <a:lstStyle/>
          <a:p>
            <a:r>
              <a:rPr lang="en-GB" sz="2400" b="1" dirty="0">
                <a:latin typeface="Yu Gothic UI" panose="020B0500000000000000" pitchFamily="34" charset="-128"/>
                <a:ea typeface="Yu Gothic UI" panose="020B0500000000000000" pitchFamily="34" charset="-128"/>
              </a:rPr>
              <a:t>Colour table: </a:t>
            </a:r>
          </a:p>
          <a:p>
            <a:r>
              <a:rPr lang="en-GB" sz="2400" b="1" dirty="0">
                <a:latin typeface="Yu Gothic UI" panose="020B0500000000000000" pitchFamily="34" charset="-128"/>
                <a:ea typeface="Yu Gothic UI" panose="020B0500000000000000" pitchFamily="34" charset="-128"/>
              </a:rPr>
              <a:t>           continuous</a:t>
            </a:r>
            <a:endParaRPr lang="nb-NO" sz="2400" b="1" dirty="0"/>
          </a:p>
        </p:txBody>
      </p:sp>
      <p:sp>
        <p:nvSpPr>
          <p:cNvPr id="10" name="Rectangle 9"/>
          <p:cNvSpPr/>
          <p:nvPr/>
        </p:nvSpPr>
        <p:spPr>
          <a:xfrm>
            <a:off x="5456241" y="2120015"/>
            <a:ext cx="1279517" cy="461665"/>
          </a:xfrm>
          <a:prstGeom prst="rect">
            <a:avLst/>
          </a:prstGeom>
        </p:spPr>
        <p:txBody>
          <a:bodyPr wrap="none">
            <a:spAutoFit/>
          </a:bodyPr>
          <a:lstStyle/>
          <a:p>
            <a:r>
              <a:rPr lang="en-GB" sz="2400" b="1" dirty="0">
                <a:latin typeface="Yu Gothic UI" panose="020B0500000000000000" pitchFamily="34" charset="-128"/>
                <a:ea typeface="Yu Gothic UI" panose="020B0500000000000000" pitchFamily="34" charset="-128"/>
              </a:rPr>
              <a:t>discrete</a:t>
            </a:r>
            <a:endParaRPr lang="nb-NO" sz="2400" b="1" dirty="0"/>
          </a:p>
        </p:txBody>
      </p:sp>
    </p:spTree>
    <p:extLst>
      <p:ext uri="{BB962C8B-B14F-4D97-AF65-F5344CB8AC3E}">
        <p14:creationId xmlns:p14="http://schemas.microsoft.com/office/powerpoint/2010/main" val="18650286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0079" y="5638593"/>
            <a:ext cx="11231662" cy="65515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ounded Rectangle 16"/>
          <p:cNvSpPr/>
          <p:nvPr/>
        </p:nvSpPr>
        <p:spPr>
          <a:xfrm>
            <a:off x="7765288" y="1356434"/>
            <a:ext cx="4313936" cy="1374215"/>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Rectangle 2"/>
          <p:cNvSpPr/>
          <p:nvPr/>
        </p:nvSpPr>
        <p:spPr>
          <a:xfrm>
            <a:off x="640079" y="5638593"/>
            <a:ext cx="11231662" cy="64633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3"/>
          <p:cNvSpPr txBox="1">
            <a:spLocks noChangeArrowheads="1"/>
          </p:cNvSpPr>
          <p:nvPr/>
        </p:nvSpPr>
        <p:spPr>
          <a:xfrm>
            <a:off x="369451" y="1173121"/>
            <a:ext cx="11822549" cy="771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Raster data: </a:t>
            </a: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Accuracy and Precision</a:t>
            </a:r>
          </a:p>
        </p:txBody>
      </p:sp>
      <p:sp>
        <p:nvSpPr>
          <p:cNvPr id="22" name="Rectangle 4"/>
          <p:cNvSpPr>
            <a:spLocks noChangeArrowheads="1"/>
          </p:cNvSpPr>
          <p:nvPr/>
        </p:nvSpPr>
        <p:spPr bwMode="auto">
          <a:xfrm rot="10800000" flipV="1">
            <a:off x="7995242" y="1407209"/>
            <a:ext cx="419675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0" fontAlgn="base" hangingPunct="0">
              <a:spcBef>
                <a:spcPct val="0"/>
              </a:spcBef>
              <a:spcAft>
                <a:spcPct val="0"/>
              </a:spcAft>
              <a:buFontTx/>
              <a:buNone/>
            </a:pPr>
            <a:r>
              <a:rPr lang="en-GB" altLang="nb-NO" sz="2000" i="1" dirty="0">
                <a:solidFill>
                  <a:srgbClr val="000000"/>
                </a:solidFill>
                <a:latin typeface="Yu Gothic UI" panose="020B0500000000000000" pitchFamily="34" charset="-128"/>
                <a:ea typeface="Yu Gothic UI" panose="020B0500000000000000" pitchFamily="34" charset="-128"/>
                <a:cs typeface="Adobe Arabic" pitchFamily="18" charset="-78"/>
              </a:rPr>
              <a:t>“Accuracy is telling the truth . . . Precision is telling the same story over and over again.” 			                     </a:t>
            </a:r>
            <a:r>
              <a:rPr lang="en-GB" altLang="nb-NO" sz="1800" i="1" dirty="0" err="1">
                <a:solidFill>
                  <a:srgbClr val="000000"/>
                </a:solidFill>
                <a:latin typeface="Yu Gothic UI" panose="020B0500000000000000" pitchFamily="34" charset="-128"/>
                <a:ea typeface="Yu Gothic UI" panose="020B0500000000000000" pitchFamily="34" charset="-128"/>
                <a:cs typeface="Adobe Arabic" pitchFamily="18" charset="-78"/>
              </a:rPr>
              <a:t>Yiding</a:t>
            </a:r>
            <a:r>
              <a:rPr lang="en-GB" altLang="nb-NO" sz="1800" i="1" dirty="0">
                <a:solidFill>
                  <a:srgbClr val="000000"/>
                </a:solidFill>
                <a:latin typeface="Yu Gothic UI" panose="020B0500000000000000" pitchFamily="34" charset="-128"/>
                <a:ea typeface="Yu Gothic UI" panose="020B0500000000000000" pitchFamily="34" charset="-128"/>
                <a:cs typeface="Adobe Arabic" pitchFamily="18" charset="-78"/>
              </a:rPr>
              <a:t> Wang</a:t>
            </a:r>
          </a:p>
        </p:txBody>
      </p:sp>
      <p:pic>
        <p:nvPicPr>
          <p:cNvPr id="23" name="Picture 5" descr="Preci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96" y="3113429"/>
            <a:ext cx="2576537" cy="25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 descr="Accurac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6263" y="3113429"/>
            <a:ext cx="2576537" cy="25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15"/>
          <p:cNvSpPr>
            <a:spLocks noChangeArrowheads="1"/>
          </p:cNvSpPr>
          <p:nvPr/>
        </p:nvSpPr>
        <p:spPr bwMode="auto">
          <a:xfrm>
            <a:off x="2826250" y="5641269"/>
            <a:ext cx="3223825" cy="646331"/>
          </a:xfrm>
          <a:prstGeom prst="rect">
            <a:avLst/>
          </a:prstGeom>
          <a:solidFill>
            <a:srgbClr val="FFFFFF">
              <a:lumMod val="95000"/>
            </a:srgbClr>
          </a:solidFill>
          <a:ln w="9525">
            <a:noFill/>
            <a:miter lim="800000"/>
            <a:headEnd/>
            <a:tailEnd/>
          </a:ln>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chemeClr val="tx1">
                    <a:lumMod val="50000"/>
                    <a:lumOff val="50000"/>
                  </a:schemeClr>
                </a:solidFill>
                <a:effectLst/>
                <a:uLnTx/>
                <a:uFillTx/>
                <a:latin typeface="Yu Gothic UI" panose="020B0500000000000000" pitchFamily="34" charset="-128"/>
                <a:ea typeface="Yu Gothic UI" panose="020B0500000000000000" pitchFamily="34" charset="-128"/>
              </a:rPr>
              <a:t>Figure 2: Accuracy</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en-GB" b="1" i="0" u="none" strike="noStrike" kern="0" cap="none" spc="0" normalizeH="0" baseline="0" noProof="0" dirty="0">
              <a:ln>
                <a:noFill/>
              </a:ln>
              <a:solidFill>
                <a:schemeClr val="tx1">
                  <a:lumMod val="50000"/>
                  <a:lumOff val="50000"/>
                </a:schemeClr>
              </a:solidFill>
              <a:effectLst/>
              <a:uLnTx/>
              <a:uFillTx/>
              <a:latin typeface="Yu Gothic UI" panose="020B0500000000000000" pitchFamily="34" charset="-128"/>
              <a:ea typeface="Yu Gothic UI" panose="020B0500000000000000" pitchFamily="34" charset="-128"/>
            </a:endParaRPr>
          </a:p>
        </p:txBody>
      </p:sp>
      <p:pic>
        <p:nvPicPr>
          <p:cNvPr id="27" name="Picture 16" descr="Precision with Accurac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1776" y="3113429"/>
            <a:ext cx="2576537" cy="25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7"/>
          <p:cNvSpPr>
            <a:spLocks noChangeArrowheads="1"/>
          </p:cNvSpPr>
          <p:nvPr/>
        </p:nvSpPr>
        <p:spPr bwMode="auto">
          <a:xfrm>
            <a:off x="6050075" y="5647420"/>
            <a:ext cx="2597841" cy="646331"/>
          </a:xfrm>
          <a:prstGeom prst="rect">
            <a:avLst/>
          </a:prstGeom>
          <a:solidFill>
            <a:srgbClr val="FFFFFF">
              <a:lumMod val="95000"/>
            </a:srgbClr>
          </a:solidFill>
          <a:ln w="9525">
            <a:noFill/>
            <a:miter lim="800000"/>
            <a:headEnd/>
            <a:tailEnd/>
          </a:ln>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chemeClr val="tx1">
                    <a:lumMod val="50000"/>
                    <a:lumOff val="50000"/>
                  </a:schemeClr>
                </a:solidFill>
                <a:effectLst/>
                <a:uLnTx/>
                <a:uFillTx/>
                <a:latin typeface="Yu Gothic UI" panose="020B0500000000000000" pitchFamily="34" charset="-128"/>
                <a:ea typeface="Yu Gothic UI" panose="020B0500000000000000" pitchFamily="34" charset="-128"/>
              </a:rPr>
              <a:t>Figure 3: Accuracy with Precision</a:t>
            </a:r>
          </a:p>
        </p:txBody>
      </p:sp>
      <p:pic>
        <p:nvPicPr>
          <p:cNvPr id="29" name="Picture 18" descr="Precision with blund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6892" y="3113429"/>
            <a:ext cx="2576537" cy="25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19"/>
          <p:cNvSpPr>
            <a:spLocks noChangeArrowheads="1"/>
          </p:cNvSpPr>
          <p:nvPr/>
        </p:nvSpPr>
        <p:spPr bwMode="auto">
          <a:xfrm>
            <a:off x="8621040" y="5641268"/>
            <a:ext cx="3250701" cy="646331"/>
          </a:xfrm>
          <a:prstGeom prst="rect">
            <a:avLst/>
          </a:prstGeom>
          <a:solidFill>
            <a:srgbClr val="FFFFFF">
              <a:lumMod val="95000"/>
            </a:srgbClr>
          </a:solidFill>
          <a:ln w="9525">
            <a:noFill/>
            <a:miter lim="800000"/>
            <a:headEnd/>
            <a:tailEnd/>
          </a:ln>
        </p:spPr>
        <p:txBody>
          <a:bodyPr wrap="square" anchor="ctr">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b="1" i="0" u="none" strike="noStrike" kern="0" cap="none" spc="0" normalizeH="0" baseline="0" noProof="0" dirty="0">
                <a:ln>
                  <a:noFill/>
                </a:ln>
                <a:solidFill>
                  <a:schemeClr val="tx1">
                    <a:lumMod val="50000"/>
                    <a:lumOff val="50000"/>
                  </a:schemeClr>
                </a:solidFill>
                <a:effectLst/>
                <a:uLnTx/>
                <a:uFillTx/>
                <a:latin typeface="Yu Gothic UI" panose="020B0500000000000000" pitchFamily="34" charset="-128"/>
                <a:ea typeface="Yu Gothic UI" panose="020B0500000000000000" pitchFamily="34" charset="-128"/>
              </a:rPr>
              <a:t>Figure 4: Accuracy with Precision and blunder</a:t>
            </a:r>
            <a:r>
              <a:rPr kumimoji="0" lang="nb-NO" b="1" i="0" u="none" strike="noStrike" kern="0" cap="none" spc="0" normalizeH="0" baseline="0" noProof="0" dirty="0">
                <a:ln>
                  <a:noFill/>
                </a:ln>
                <a:solidFill>
                  <a:schemeClr val="tx1">
                    <a:lumMod val="50000"/>
                    <a:lumOff val="50000"/>
                  </a:schemeClr>
                </a:solidFill>
                <a:effectLst/>
                <a:uLnTx/>
                <a:uFillTx/>
                <a:latin typeface="Yu Gothic UI" panose="020B0500000000000000" pitchFamily="34" charset="-128"/>
                <a:ea typeface="Yu Gothic UI" panose="020B0500000000000000" pitchFamily="34" charset="-128"/>
              </a:rPr>
              <a:t> </a:t>
            </a:r>
          </a:p>
        </p:txBody>
      </p:sp>
      <p:sp>
        <p:nvSpPr>
          <p:cNvPr id="24" name="Rectangle 6"/>
          <p:cNvSpPr>
            <a:spLocks noChangeArrowheads="1"/>
          </p:cNvSpPr>
          <p:nvPr/>
        </p:nvSpPr>
        <p:spPr bwMode="auto">
          <a:xfrm>
            <a:off x="710031" y="5638593"/>
            <a:ext cx="2113235" cy="646331"/>
          </a:xfrm>
          <a:prstGeom prst="rect">
            <a:avLst/>
          </a:prstGeom>
          <a:solidFill>
            <a:srgbClr val="FFFFFF">
              <a:lumMod val="95000"/>
            </a:srgbClr>
          </a:solidFill>
          <a:ln w="9525">
            <a:noFill/>
            <a:miter lim="800000"/>
            <a:headEnd/>
            <a:tailEnd/>
          </a:ln>
        </p:spPr>
        <p:txBody>
          <a:bodyPr wrap="square">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altLang="nb-NO" sz="1800" b="1" i="0" u="none" strike="noStrike" kern="0" cap="none" spc="0" normalizeH="0" baseline="0" noProof="0" dirty="0">
                <a:ln>
                  <a:noFill/>
                </a:ln>
                <a:solidFill>
                  <a:schemeClr val="tx1">
                    <a:lumMod val="50000"/>
                    <a:lumOff val="50000"/>
                  </a:schemeClr>
                </a:solidFill>
                <a:effectLst/>
                <a:uLnTx/>
                <a:uFillTx/>
                <a:latin typeface="Yu Gothic UI" panose="020B0500000000000000" pitchFamily="34" charset="-128"/>
                <a:ea typeface="Yu Gothic UI" panose="020B0500000000000000" pitchFamily="34" charset="-128"/>
                <a:cs typeface="Times New Roman" pitchFamily="18" charset="0"/>
              </a:rPr>
              <a:t>Figure 1: Precision</a:t>
            </a:r>
            <a:endParaRPr kumimoji="0" lang="nb-NO" altLang="nb-NO" sz="1200" b="1" i="0" u="none" strike="noStrike" kern="0" cap="none" spc="0" normalizeH="0" baseline="0" noProof="0" dirty="0">
              <a:ln>
                <a:noFill/>
              </a:ln>
              <a:solidFill>
                <a:schemeClr val="tx1">
                  <a:lumMod val="50000"/>
                  <a:lumOff val="50000"/>
                </a:schemeClr>
              </a:solidFill>
              <a:effectLst/>
              <a:uLnTx/>
              <a:uFillTx/>
              <a:latin typeface="Yu Gothic UI" panose="020B0500000000000000" pitchFamily="34" charset="-128"/>
              <a:ea typeface="Yu Gothic UI" panose="020B0500000000000000" pitchFamily="34" charset="-128"/>
              <a:cs typeface="Times New Roman" pitchFamily="18" charset="0"/>
            </a:endParaRP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nb-NO" altLang="nb-NO" sz="1800" b="1" i="0" u="none" strike="noStrike" kern="0" cap="none" spc="0" normalizeH="0" baseline="0" noProof="0" dirty="0">
              <a:ln>
                <a:noFill/>
              </a:ln>
              <a:solidFill>
                <a:schemeClr val="tx1">
                  <a:lumMod val="50000"/>
                  <a:lumOff val="50000"/>
                </a:schemeClr>
              </a:solidFill>
              <a:effectLst/>
              <a:uLnTx/>
              <a:uFillTx/>
              <a:latin typeface="Yu Gothic UI" panose="020B0500000000000000" pitchFamily="34" charset="-128"/>
              <a:ea typeface="Yu Gothic UI" panose="020B0500000000000000" pitchFamily="34" charset="-128"/>
            </a:endParaRPr>
          </a:p>
        </p:txBody>
      </p:sp>
      <p:sp>
        <p:nvSpPr>
          <p:cNvPr id="2" name="Rectangle 1"/>
          <p:cNvSpPr/>
          <p:nvPr/>
        </p:nvSpPr>
        <p:spPr>
          <a:xfrm>
            <a:off x="942106" y="1733709"/>
            <a:ext cx="8083022" cy="1815882"/>
          </a:xfrm>
          <a:prstGeom prst="rect">
            <a:avLst/>
          </a:prstGeom>
        </p:spPr>
        <p:txBody>
          <a:bodyPr wrap="square">
            <a:spAutoFit/>
          </a:bodyPr>
          <a:lstStyle/>
          <a:p>
            <a:pPr marL="447675" lvl="1" indent="-447675">
              <a:buFont typeface="Segoe UI" panose="020B0502040204020203" pitchFamily="34" charset="0"/>
              <a:buChar char="–"/>
            </a:pPr>
            <a:r>
              <a:rPr lang="en-GB" sz="2400" dirty="0">
                <a:latin typeface="Yu Gothic UI" panose="020B0500000000000000" pitchFamily="34" charset="-128"/>
                <a:ea typeface="Yu Gothic UI" panose="020B0500000000000000" pitchFamily="34" charset="-128"/>
              </a:rPr>
              <a:t>Accuracy: how close is a value to the “Truth”?</a:t>
            </a:r>
          </a:p>
          <a:p>
            <a:pPr marL="800100" lvl="1" indent="-342900">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Coordinate accuracy - right place</a:t>
            </a:r>
          </a:p>
          <a:p>
            <a:pPr marL="800100" lvl="1" indent="-342900">
              <a:buFont typeface="Arial" panose="020B0604020202020204" pitchFamily="34" charset="0"/>
              <a:buChar char="•"/>
            </a:pPr>
            <a:r>
              <a:rPr lang="en-GB" sz="2000" dirty="0">
                <a:latin typeface="Yu Gothic UI" panose="020B0500000000000000" pitchFamily="34" charset="-128"/>
                <a:ea typeface="Yu Gothic UI" panose="020B0500000000000000" pitchFamily="34" charset="-128"/>
              </a:rPr>
              <a:t>Attribute accuracy - correct attribute value</a:t>
            </a:r>
          </a:p>
          <a:p>
            <a:pPr marL="447675" lvl="1" indent="-447675">
              <a:buFont typeface="Segoe UI" panose="020B0502040204020203" pitchFamily="34" charset="0"/>
              <a:buChar char="–"/>
            </a:pPr>
            <a:r>
              <a:rPr lang="en-GB" sz="2400" dirty="0">
                <a:solidFill>
                  <a:prstClr val="black"/>
                </a:solidFill>
                <a:latin typeface="Yu Gothic UI" panose="020B0500000000000000" pitchFamily="34" charset="-128"/>
                <a:ea typeface="Yu Gothic UI" panose="020B0500000000000000" pitchFamily="34" charset="-128"/>
              </a:rPr>
              <a:t>Precision: how close is a value to the other values?</a:t>
            </a:r>
          </a:p>
          <a:p>
            <a:endParaRPr lang="en-GB"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1363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animBg="1"/>
      <p:bldP spid="2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482865" y="1173121"/>
            <a:ext cx="11266112" cy="1070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Raster data</a:t>
            </a:r>
          </a:p>
          <a:p>
            <a:pPr marL="542925" lvl="1" indent="0">
              <a:lnSpc>
                <a:spcPct val="100000"/>
              </a:lnSpc>
              <a:spcBef>
                <a:spcPts val="0"/>
              </a:spcBef>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3" name="Rectangle 2"/>
          <p:cNvSpPr/>
          <p:nvPr/>
        </p:nvSpPr>
        <p:spPr>
          <a:xfrm>
            <a:off x="1083275" y="1708295"/>
            <a:ext cx="10297297" cy="4708981"/>
          </a:xfrm>
          <a:prstGeom prst="rect">
            <a:avLst/>
          </a:prstGeom>
        </p:spPr>
        <p:txBody>
          <a:bodyPr wrap="square">
            <a:spAutoFit/>
          </a:bodyPr>
          <a:lstStyle/>
          <a:p>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Advantages </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Simple data structure</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Easy overlay</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Various kinds of spatial analysis</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Uniform size and shape</a:t>
            </a:r>
          </a:p>
          <a:p>
            <a:endParaRPr lang="en-US" sz="2800" dirty="0">
              <a:latin typeface="Yu Gothic UI" panose="020B0500000000000000" pitchFamily="34" charset="-128"/>
              <a:ea typeface="Yu Gothic UI" panose="020B0500000000000000" pitchFamily="34" charset="-128"/>
            </a:endParaRPr>
          </a:p>
          <a:p>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Disadvantages</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Large amount of data</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Less “pretty”</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Projection transformation is difficult</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Different scales between layers can be a nightmare</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May lose information due to generalization</a:t>
            </a: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513813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1439" b="45364"/>
          <a:stretch/>
        </p:blipFill>
        <p:spPr>
          <a:xfrm>
            <a:off x="1025310" y="2779148"/>
            <a:ext cx="8240045" cy="3051673"/>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1025309" y="1748042"/>
            <a:ext cx="11166691" cy="830997"/>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Uses </a:t>
            </a:r>
            <a:r>
              <a:rPr lang="en-US" sz="2400" u="sng" dirty="0">
                <a:latin typeface="Yu Gothic UI" panose="020B0500000000000000" pitchFamily="34" charset="-128"/>
                <a:ea typeface="Yu Gothic UI" panose="020B0500000000000000" pitchFamily="34" charset="-128"/>
                <a:cs typeface="Segoe UI" panose="020B0502040204020203" pitchFamily="34" charset="0"/>
              </a:rPr>
              <a:t>sets of coordinates </a:t>
            </a:r>
            <a:r>
              <a:rPr lang="en-US" sz="2400" dirty="0">
                <a:latin typeface="Yu Gothic UI" panose="020B0500000000000000" pitchFamily="34" charset="-128"/>
                <a:ea typeface="Yu Gothic UI" panose="020B0500000000000000" pitchFamily="34" charset="-128"/>
                <a:cs typeface="Segoe UI" panose="020B0502040204020203" pitchFamily="34" charset="0"/>
              </a:rPr>
              <a:t>and associated attribute data to define </a:t>
            </a:r>
            <a:r>
              <a:rPr lang="en-US" sz="2400" u="sng" dirty="0">
                <a:latin typeface="Yu Gothic UI" panose="020B0500000000000000" pitchFamily="34" charset="-128"/>
                <a:ea typeface="Yu Gothic UI" panose="020B0500000000000000" pitchFamily="34" charset="-128"/>
                <a:cs typeface="Segoe UI" panose="020B0502040204020203" pitchFamily="34" charset="0"/>
              </a:rPr>
              <a:t>discrete objects</a:t>
            </a:r>
            <a:r>
              <a:rPr lang="en-US" sz="2400" dirty="0">
                <a:latin typeface="Yu Gothic UI" panose="020B0500000000000000" pitchFamily="34" charset="-128"/>
                <a:ea typeface="Yu Gothic UI" panose="020B0500000000000000" pitchFamily="34" charset="-128"/>
                <a:cs typeface="Segoe UI" panose="020B0502040204020203" pitchFamily="34" charset="0"/>
              </a:rPr>
              <a:t>. </a:t>
            </a:r>
          </a:p>
          <a:p>
            <a:r>
              <a:rPr lang="en-US" sz="2400" dirty="0">
                <a:latin typeface="Yu Gothic UI" panose="020B0500000000000000" pitchFamily="34" charset="-128"/>
                <a:ea typeface="Yu Gothic UI" panose="020B0500000000000000" pitchFamily="34" charset="-128"/>
                <a:cs typeface="Segoe UI" panose="020B0502040204020203" pitchFamily="34" charset="0"/>
              </a:rPr>
              <a:t>There are three basic types of vector objects: </a:t>
            </a:r>
            <a:r>
              <a:rPr lang="en-US" sz="2400" u="sng" dirty="0">
                <a:latin typeface="Yu Gothic UI" panose="020B0500000000000000" pitchFamily="34" charset="-128"/>
                <a:ea typeface="Yu Gothic UI" panose="020B0500000000000000" pitchFamily="34" charset="-128"/>
                <a:cs typeface="Segoe UI" panose="020B0502040204020203" pitchFamily="34" charset="0"/>
              </a:rPr>
              <a:t>points, lines, and polygons</a:t>
            </a:r>
            <a:r>
              <a:rPr lang="en-US" sz="2400" dirty="0">
                <a:latin typeface="Yu Gothic UI" panose="020B0500000000000000" pitchFamily="34" charset="-128"/>
                <a:ea typeface="Yu Gothic UI" panose="020B0500000000000000" pitchFamily="34" charset="-128"/>
                <a:cs typeface="Segoe UI" panose="020B0502040204020203" pitchFamily="34" charset="0"/>
              </a:rPr>
              <a:t>.</a:t>
            </a:r>
            <a:endParaRPr lang="nb-NO" sz="2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3"/>
          <p:cNvSpPr txBox="1">
            <a:spLocks noChangeArrowheads="1"/>
          </p:cNvSpPr>
          <p:nvPr/>
        </p:nvSpPr>
        <p:spPr>
          <a:xfrm>
            <a:off x="482864" y="1173121"/>
            <a:ext cx="7087517" cy="1740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Vector data model </a:t>
            </a:r>
            <a:r>
              <a:rPr lang="en-US" altLang="nb-NO" sz="2800"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	</a:t>
            </a:r>
          </a:p>
        </p:txBody>
      </p:sp>
    </p:spTree>
    <p:extLst>
      <p:ext uri="{BB962C8B-B14F-4D97-AF65-F5344CB8AC3E}">
        <p14:creationId xmlns:p14="http://schemas.microsoft.com/office/powerpoint/2010/main" val="520769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9" name="Rectangle 3"/>
          <p:cNvSpPr txBox="1">
            <a:spLocks noChangeArrowheads="1"/>
          </p:cNvSpPr>
          <p:nvPr/>
        </p:nvSpPr>
        <p:spPr>
          <a:xfrm>
            <a:off x="482864" y="1173121"/>
            <a:ext cx="7087517" cy="1740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Vector data model </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122" b="14807"/>
          <a:stretch/>
        </p:blipFill>
        <p:spPr bwMode="auto">
          <a:xfrm>
            <a:off x="404663" y="1849851"/>
            <a:ext cx="8950036" cy="498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 name="Rectangle 2"/>
          <p:cNvSpPr/>
          <p:nvPr/>
        </p:nvSpPr>
        <p:spPr>
          <a:xfrm>
            <a:off x="1095524" y="1902974"/>
            <a:ext cx="7893508" cy="830997"/>
          </a:xfrm>
          <a:prstGeom prst="rect">
            <a:avLst/>
          </a:prstGeom>
        </p:spPr>
        <p:txBody>
          <a:bodyPr wrap="non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Landscape features as we would represent them in a GIS</a:t>
            </a:r>
          </a:p>
          <a:p>
            <a:endParaRPr lang="nb-NO" sz="2400" dirty="0"/>
          </a:p>
        </p:txBody>
      </p:sp>
      <p:cxnSp>
        <p:nvCxnSpPr>
          <p:cNvPr id="5" name="Straight Connector 4"/>
          <p:cNvCxnSpPr/>
          <p:nvPr/>
        </p:nvCxnSpPr>
        <p:spPr>
          <a:xfrm>
            <a:off x="9759362" y="2372339"/>
            <a:ext cx="524669" cy="0"/>
          </a:xfrm>
          <a:prstGeom prst="line">
            <a:avLst/>
          </a:prstGeom>
          <a:ln w="63500">
            <a:solidFill>
              <a:srgbClr val="331FF6"/>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363525" y="2125879"/>
            <a:ext cx="859531" cy="461665"/>
          </a:xfrm>
          <a:prstGeom prst="rect">
            <a:avLst/>
          </a:prstGeom>
        </p:spPr>
        <p:txBody>
          <a:bodyPr wrap="none">
            <a:spAutoFit/>
          </a:bodyPr>
          <a:lstStyle/>
          <a:p>
            <a:r>
              <a:rPr lang="nb-NO" sz="2400" dirty="0">
                <a:latin typeface="Yu Gothic UI" panose="020B0500000000000000" pitchFamily="34" charset="-128"/>
                <a:ea typeface="Yu Gothic UI" panose="020B0500000000000000" pitchFamily="34" charset="-128"/>
              </a:rPr>
              <a:t>River</a:t>
            </a:r>
          </a:p>
        </p:txBody>
      </p:sp>
      <p:sp>
        <p:nvSpPr>
          <p:cNvPr id="15" name="Rectangle 14"/>
          <p:cNvSpPr/>
          <p:nvPr/>
        </p:nvSpPr>
        <p:spPr>
          <a:xfrm>
            <a:off x="10363525" y="2495211"/>
            <a:ext cx="888385" cy="461665"/>
          </a:xfrm>
          <a:prstGeom prst="rect">
            <a:avLst/>
          </a:prstGeom>
        </p:spPr>
        <p:txBody>
          <a:bodyPr wrap="none">
            <a:spAutoFit/>
          </a:bodyPr>
          <a:lstStyle/>
          <a:p>
            <a:r>
              <a:rPr lang="nb-NO" sz="2400" dirty="0">
                <a:latin typeface="Yu Gothic UI" panose="020B0500000000000000" pitchFamily="34" charset="-128"/>
                <a:ea typeface="Yu Gothic UI" panose="020B0500000000000000" pitchFamily="34" charset="-128"/>
              </a:rPr>
              <a:t>Road</a:t>
            </a:r>
          </a:p>
        </p:txBody>
      </p:sp>
      <p:sp>
        <p:nvSpPr>
          <p:cNvPr id="16" name="Rectangle 15"/>
          <p:cNvSpPr/>
          <p:nvPr/>
        </p:nvSpPr>
        <p:spPr>
          <a:xfrm>
            <a:off x="10363525" y="3514980"/>
            <a:ext cx="904415" cy="461665"/>
          </a:xfrm>
          <a:prstGeom prst="rect">
            <a:avLst/>
          </a:prstGeom>
        </p:spPr>
        <p:txBody>
          <a:bodyPr wrap="none">
            <a:spAutoFit/>
          </a:bodyPr>
          <a:lstStyle/>
          <a:p>
            <a:r>
              <a:rPr lang="nb-NO" sz="2400" dirty="0" err="1">
                <a:latin typeface="Yu Gothic UI" panose="020B0500000000000000" pitchFamily="34" charset="-128"/>
                <a:ea typeface="Yu Gothic UI" panose="020B0500000000000000" pitchFamily="34" charset="-128"/>
              </a:rPr>
              <a:t>Trees</a:t>
            </a:r>
            <a:endParaRPr lang="nb-NO" sz="2400" dirty="0">
              <a:latin typeface="Yu Gothic UI" panose="020B0500000000000000" pitchFamily="34" charset="-128"/>
              <a:ea typeface="Yu Gothic UI" panose="020B0500000000000000" pitchFamily="34" charset="-128"/>
            </a:endParaRPr>
          </a:p>
        </p:txBody>
      </p:sp>
      <p:sp>
        <p:nvSpPr>
          <p:cNvPr id="17" name="Rectangle 16"/>
          <p:cNvSpPr/>
          <p:nvPr/>
        </p:nvSpPr>
        <p:spPr>
          <a:xfrm>
            <a:off x="10366644" y="4554760"/>
            <a:ext cx="1178528" cy="461665"/>
          </a:xfrm>
          <a:prstGeom prst="rect">
            <a:avLst/>
          </a:prstGeom>
        </p:spPr>
        <p:txBody>
          <a:bodyPr wrap="none">
            <a:spAutoFit/>
          </a:bodyPr>
          <a:lstStyle/>
          <a:p>
            <a:r>
              <a:rPr lang="nb-NO" sz="2400" dirty="0">
                <a:latin typeface="Yu Gothic UI" panose="020B0500000000000000" pitchFamily="34" charset="-128"/>
                <a:ea typeface="Yu Gothic UI" panose="020B0500000000000000" pitchFamily="34" charset="-128"/>
              </a:rPr>
              <a:t>Houses</a:t>
            </a:r>
          </a:p>
        </p:txBody>
      </p:sp>
      <p:cxnSp>
        <p:nvCxnSpPr>
          <p:cNvPr id="18" name="Straight Connector 17"/>
          <p:cNvCxnSpPr/>
          <p:nvPr/>
        </p:nvCxnSpPr>
        <p:spPr>
          <a:xfrm>
            <a:off x="9759361" y="2726043"/>
            <a:ext cx="524669" cy="0"/>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9890527" y="3668205"/>
            <a:ext cx="262335" cy="2623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11"/>
          <p:cNvSpPr/>
          <p:nvPr/>
        </p:nvSpPr>
        <p:spPr>
          <a:xfrm>
            <a:off x="9824526" y="4692558"/>
            <a:ext cx="459504" cy="194033"/>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Rectangle 20"/>
          <p:cNvSpPr/>
          <p:nvPr/>
        </p:nvSpPr>
        <p:spPr>
          <a:xfrm>
            <a:off x="9634259" y="1849851"/>
            <a:ext cx="739305" cy="461665"/>
          </a:xfrm>
          <a:prstGeom prst="rect">
            <a:avLst/>
          </a:prstGeom>
        </p:spPr>
        <p:txBody>
          <a:bodyPr wrap="none">
            <a:spAutoFit/>
          </a:bodyPr>
          <a:lstStyle/>
          <a:p>
            <a:r>
              <a:rPr lang="nb-NO" sz="2400" i="1" dirty="0">
                <a:latin typeface="Yu Gothic UI" panose="020B0500000000000000" pitchFamily="34" charset="-128"/>
                <a:ea typeface="Yu Gothic UI" panose="020B0500000000000000" pitchFamily="34" charset="-128"/>
              </a:rPr>
              <a:t>Line</a:t>
            </a:r>
          </a:p>
        </p:txBody>
      </p:sp>
      <p:sp>
        <p:nvSpPr>
          <p:cNvPr id="22" name="Rectangle 21"/>
          <p:cNvSpPr/>
          <p:nvPr/>
        </p:nvSpPr>
        <p:spPr>
          <a:xfrm>
            <a:off x="9660759" y="3168685"/>
            <a:ext cx="893193" cy="461665"/>
          </a:xfrm>
          <a:prstGeom prst="rect">
            <a:avLst/>
          </a:prstGeom>
        </p:spPr>
        <p:txBody>
          <a:bodyPr wrap="none">
            <a:spAutoFit/>
          </a:bodyPr>
          <a:lstStyle/>
          <a:p>
            <a:r>
              <a:rPr lang="nb-NO" sz="2400" i="1" dirty="0">
                <a:latin typeface="Yu Gothic UI" panose="020B0500000000000000" pitchFamily="34" charset="-128"/>
                <a:ea typeface="Yu Gothic UI" panose="020B0500000000000000" pitchFamily="34" charset="-128"/>
              </a:rPr>
              <a:t>Point</a:t>
            </a:r>
          </a:p>
        </p:txBody>
      </p:sp>
      <p:sp>
        <p:nvSpPr>
          <p:cNvPr id="23" name="Rectangle 22"/>
          <p:cNvSpPr/>
          <p:nvPr/>
        </p:nvSpPr>
        <p:spPr>
          <a:xfrm>
            <a:off x="9660758" y="4172785"/>
            <a:ext cx="1430200" cy="461665"/>
          </a:xfrm>
          <a:prstGeom prst="rect">
            <a:avLst/>
          </a:prstGeom>
        </p:spPr>
        <p:txBody>
          <a:bodyPr wrap="none">
            <a:spAutoFit/>
          </a:bodyPr>
          <a:lstStyle/>
          <a:p>
            <a:r>
              <a:rPr lang="nb-NO" sz="2400" i="1" dirty="0">
                <a:latin typeface="Yu Gothic UI" panose="020B0500000000000000" pitchFamily="34" charset="-128"/>
                <a:ea typeface="Yu Gothic UI" panose="020B0500000000000000" pitchFamily="34" charset="-128"/>
              </a:rPr>
              <a:t>Polygons</a:t>
            </a:r>
          </a:p>
        </p:txBody>
      </p:sp>
    </p:spTree>
    <p:extLst>
      <p:ext uri="{BB962C8B-B14F-4D97-AF65-F5344CB8AC3E}">
        <p14:creationId xmlns:p14="http://schemas.microsoft.com/office/powerpoint/2010/main" val="111944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hqprint">
            <a:extLst>
              <a:ext uri="{28A0092B-C50C-407E-A947-70E740481C1C}">
                <a14:useLocalDpi xmlns:a14="http://schemas.microsoft.com/office/drawing/2010/main"/>
              </a:ext>
            </a:extLst>
          </a:blip>
          <a:srcRect b="5893"/>
          <a:stretch/>
        </p:blipFill>
        <p:spPr>
          <a:xfrm>
            <a:off x="0" y="1121233"/>
            <a:ext cx="12192000" cy="5736773"/>
          </a:xfrm>
          <a:prstGeom prst="rect">
            <a:avLst/>
          </a:prstGeom>
        </p:spPr>
      </p:pic>
      <p:sp>
        <p:nvSpPr>
          <p:cNvPr id="9" name="Rectangle 8"/>
          <p:cNvSpPr/>
          <p:nvPr/>
        </p:nvSpPr>
        <p:spPr>
          <a:xfrm>
            <a:off x="4900670" y="5750522"/>
            <a:ext cx="7179575" cy="523220"/>
          </a:xfrm>
          <a:prstGeom prst="rect">
            <a:avLst/>
          </a:prstGeom>
          <a:solidFill>
            <a:schemeClr val="bg1">
              <a:alpha val="51000"/>
            </a:schemeClr>
          </a:solidFill>
        </p:spPr>
        <p:txBody>
          <a:bodyPr wrap="square">
            <a:spAutoFit/>
          </a:bodyPr>
          <a:lstStyle/>
          <a:p>
            <a:r>
              <a:rPr lang="en-GB" sz="2800" b="1" dirty="0">
                <a:solidFill>
                  <a:srgbClr val="FFFF00"/>
                </a:solidFill>
                <a:latin typeface="Yu Gothic UI" panose="020B0500000000000000" pitchFamily="34" charset="-128"/>
                <a:ea typeface="Yu Gothic UI" panose="020B0500000000000000" pitchFamily="34" charset="-128"/>
                <a:cs typeface="Segoe UI" panose="020B0502040204020203" pitchFamily="34" charset="0"/>
              </a:rPr>
              <a:t>…Increasingly affected by human activities</a:t>
            </a:r>
            <a:endParaRPr lang="en-GB" sz="28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7"/>
          <p:cNvSpPr/>
          <p:nvPr/>
        </p:nvSpPr>
        <p:spPr>
          <a:xfrm>
            <a:off x="3244140" y="2582938"/>
            <a:ext cx="3619369" cy="3108543"/>
          </a:xfrm>
          <a:prstGeom prst="rect">
            <a:avLst/>
          </a:prstGeom>
          <a:solidFill>
            <a:schemeClr val="bg1">
              <a:alpha val="51000"/>
            </a:schemeClr>
          </a:solidFill>
        </p:spPr>
        <p:txBody>
          <a:bodyPr wrap="square">
            <a:spAutoFit/>
          </a:bodyPr>
          <a:lstStyle/>
          <a:p>
            <a:r>
              <a:rPr lang="en-GB" sz="2800" b="1" dirty="0">
                <a:solidFill>
                  <a:srgbClr val="FFFF00"/>
                </a:solidFill>
                <a:latin typeface="Yu Gothic UI" panose="020B0500000000000000" pitchFamily="34" charset="-128"/>
                <a:ea typeface="Yu Gothic UI" panose="020B0500000000000000" pitchFamily="34" charset="-128"/>
                <a:cs typeface="Segoe UI" panose="020B0502040204020203" pitchFamily="34" charset="0"/>
              </a:rPr>
              <a:t>Impacting</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Environment</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Natural places</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Biodiversity</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Available resources</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Security</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Sustainability</a:t>
            </a:r>
          </a:p>
        </p:txBody>
      </p:sp>
      <p:sp>
        <p:nvSpPr>
          <p:cNvPr id="3" name="Rectangle 2"/>
          <p:cNvSpPr/>
          <p:nvPr/>
        </p:nvSpPr>
        <p:spPr>
          <a:xfrm>
            <a:off x="193181" y="2367494"/>
            <a:ext cx="2692058" cy="3539430"/>
          </a:xfrm>
          <a:prstGeom prst="rect">
            <a:avLst/>
          </a:prstGeom>
          <a:solidFill>
            <a:schemeClr val="bg1">
              <a:alpha val="51000"/>
            </a:schemeClr>
          </a:solidFill>
        </p:spPr>
        <p:txBody>
          <a:bodyPr wrap="square">
            <a:spAutoFit/>
          </a:bodyPr>
          <a:lstStyle/>
          <a:p>
            <a:r>
              <a:rPr lang="en-GB" sz="2800" b="1" dirty="0">
                <a:solidFill>
                  <a:srgbClr val="FFFF00"/>
                </a:solidFill>
                <a:latin typeface="Yu Gothic UI" panose="020B0500000000000000" pitchFamily="34" charset="-128"/>
                <a:ea typeface="Yu Gothic UI" panose="020B0500000000000000" pitchFamily="34" charset="-128"/>
                <a:cs typeface="Segoe UI" panose="020B0502040204020203" pitchFamily="34" charset="0"/>
              </a:rPr>
              <a:t>More</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Populated</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Urbanized</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Technological</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Specialized</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Connected</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Globalized</a:t>
            </a:r>
          </a:p>
          <a:p>
            <a:pPr marL="285750" indent="-285750">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Vulnerable</a:t>
            </a:r>
          </a:p>
        </p:txBody>
      </p:sp>
      <p:sp>
        <p:nvSpPr>
          <p:cNvPr id="14" name="Rectangle 13"/>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Our World is Becoming . . </a:t>
            </a:r>
            <a:endParaRPr lang="nb-NO" sz="4400" b="1" dirty="0">
              <a:solidFill>
                <a:srgbClr val="1F7F79"/>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3516610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3"/>
          <p:cNvSpPr txBox="1">
            <a:spLocks noChangeArrowheads="1"/>
          </p:cNvSpPr>
          <p:nvPr/>
        </p:nvSpPr>
        <p:spPr>
          <a:xfrm>
            <a:off x="482865" y="1454431"/>
            <a:ext cx="10674006" cy="3271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Vector data are defined spatially as either: </a:t>
            </a:r>
          </a:p>
          <a:p>
            <a:pPr marL="0" indent="0">
              <a:buClr>
                <a:srgbClr val="1F7F79"/>
              </a:buClr>
              <a:buNone/>
            </a:pPr>
            <a:endParaRPr lang="en-US" altLang="nb-NO" sz="1600"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Point: a pair of x and y coordinates</a:t>
            </a:r>
          </a:p>
          <a:p>
            <a:pPr marL="893763" lvl="1" indent="-350838">
              <a:buFont typeface="Segoe UI" panose="020B0502040204020203" pitchFamily="34" charset="0"/>
              <a:buChar char="–"/>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Line (polyline): a sequence of points</a:t>
            </a:r>
          </a:p>
          <a:p>
            <a:pPr marL="893763" lvl="1" indent="-350838">
              <a:buFont typeface="Segoe UI" panose="020B0502040204020203" pitchFamily="34" charset="0"/>
              <a:buChar char="–"/>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Polygon: a closed set of lines</a:t>
            </a:r>
          </a:p>
          <a:p>
            <a:pPr marL="542925" lvl="1" indent="0">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2" name="Oval 1"/>
          <p:cNvSpPr/>
          <p:nvPr/>
        </p:nvSpPr>
        <p:spPr>
          <a:xfrm>
            <a:off x="8293395" y="2413591"/>
            <a:ext cx="212652" cy="212652"/>
          </a:xfrm>
          <a:prstGeom prst="ellipse">
            <a:avLst/>
          </a:prstGeom>
          <a:solidFill>
            <a:srgbClr val="1F7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Rectangle 3"/>
          <p:cNvSpPr/>
          <p:nvPr/>
        </p:nvSpPr>
        <p:spPr>
          <a:xfrm>
            <a:off x="8506047" y="2033977"/>
            <a:ext cx="1173719" cy="523220"/>
          </a:xfrm>
          <a:prstGeom prst="rect">
            <a:avLst/>
          </a:prstGeom>
        </p:spPr>
        <p:txBody>
          <a:bodyPr wrap="none">
            <a:spAutoFit/>
          </a:bodyPr>
          <a:lstStyle/>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(x</a:t>
            </a:r>
            <a:r>
              <a:rPr lang="en-US" altLang="nb-NO" sz="2800" baseline="-25000" dirty="0">
                <a:latin typeface="Yu Gothic UI" panose="020B0500000000000000" pitchFamily="34" charset="-128"/>
                <a:ea typeface="Yu Gothic UI" panose="020B0500000000000000" pitchFamily="34" charset="-128"/>
                <a:cs typeface="Segoe UI" panose="020B0502040204020203" pitchFamily="34" charset="0"/>
              </a:rPr>
              <a:t>1</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y</a:t>
            </a:r>
            <a:r>
              <a:rPr lang="en-US" altLang="nb-NO" sz="2800" baseline="-25000" dirty="0">
                <a:latin typeface="Yu Gothic UI" panose="020B0500000000000000" pitchFamily="34" charset="-128"/>
                <a:ea typeface="Yu Gothic UI" panose="020B0500000000000000" pitchFamily="34" charset="-128"/>
                <a:cs typeface="Segoe UI" panose="020B0502040204020203" pitchFamily="34" charset="0"/>
              </a:rPr>
              <a:t>1</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endParaRPr lang="nb-NO" sz="2800" dirty="0"/>
          </a:p>
        </p:txBody>
      </p:sp>
      <p:sp>
        <p:nvSpPr>
          <p:cNvPr id="11" name="Oval 10"/>
          <p:cNvSpPr/>
          <p:nvPr/>
        </p:nvSpPr>
        <p:spPr>
          <a:xfrm rot="20518031">
            <a:off x="8093715" y="3752608"/>
            <a:ext cx="140322" cy="1403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Oval 15"/>
          <p:cNvSpPr/>
          <p:nvPr/>
        </p:nvSpPr>
        <p:spPr>
          <a:xfrm>
            <a:off x="10619286" y="3205197"/>
            <a:ext cx="140322" cy="14032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Straight Connector 7"/>
          <p:cNvCxnSpPr>
            <a:stCxn id="11" idx="6"/>
            <a:endCxn id="29" idx="2"/>
          </p:cNvCxnSpPr>
          <p:nvPr/>
        </p:nvCxnSpPr>
        <p:spPr>
          <a:xfrm flipV="1">
            <a:off x="8230591" y="3351719"/>
            <a:ext cx="1235425" cy="44933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9" idx="5"/>
            <a:endCxn id="28" idx="2"/>
          </p:cNvCxnSpPr>
          <p:nvPr/>
        </p:nvCxnSpPr>
        <p:spPr>
          <a:xfrm>
            <a:off x="9593180" y="3376935"/>
            <a:ext cx="494498" cy="41606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6" idx="3"/>
            <a:endCxn id="28" idx="0"/>
          </p:cNvCxnSpPr>
          <p:nvPr/>
        </p:nvCxnSpPr>
        <p:spPr>
          <a:xfrm flipH="1">
            <a:off x="10186852" y="3324969"/>
            <a:ext cx="452984" cy="46494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rot="2592910">
            <a:off x="10068649" y="3770881"/>
            <a:ext cx="140322" cy="140322"/>
          </a:xfrm>
          <a:prstGeom prst="ellipse">
            <a:avLst/>
          </a:prstGeom>
          <a:solidFill>
            <a:srgbClr val="1F7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Oval 28"/>
          <p:cNvSpPr/>
          <p:nvPr/>
        </p:nvSpPr>
        <p:spPr>
          <a:xfrm rot="20922962">
            <a:off x="9464660" y="3267829"/>
            <a:ext cx="140322" cy="140322"/>
          </a:xfrm>
          <a:prstGeom prst="ellipse">
            <a:avLst/>
          </a:prstGeom>
          <a:solidFill>
            <a:srgbClr val="1F7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Rectangle 31"/>
          <p:cNvSpPr/>
          <p:nvPr/>
        </p:nvSpPr>
        <p:spPr>
          <a:xfrm>
            <a:off x="8904603" y="2707137"/>
            <a:ext cx="1143262" cy="523220"/>
          </a:xfrm>
          <a:prstGeom prst="rect">
            <a:avLst/>
          </a:prstGeom>
        </p:spPr>
        <p:txBody>
          <a:bodyPr wrap="none">
            <a:spAutoFit/>
          </a:bodyPr>
          <a:lstStyle/>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vertex</a:t>
            </a:r>
            <a:endParaRPr lang="nb-NO" sz="2800" dirty="0"/>
          </a:p>
        </p:txBody>
      </p:sp>
      <p:sp>
        <p:nvSpPr>
          <p:cNvPr id="33" name="Rectangle 32"/>
          <p:cNvSpPr/>
          <p:nvPr/>
        </p:nvSpPr>
        <p:spPr>
          <a:xfrm>
            <a:off x="10669645" y="3291245"/>
            <a:ext cx="997389" cy="523220"/>
          </a:xfrm>
          <a:prstGeom prst="rect">
            <a:avLst/>
          </a:prstGeom>
        </p:spPr>
        <p:txBody>
          <a:bodyPr wrap="none">
            <a:spAutoFit/>
          </a:bodyPr>
          <a:lstStyle/>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node</a:t>
            </a:r>
            <a:endParaRPr lang="nb-NO" sz="2800" dirty="0"/>
          </a:p>
        </p:txBody>
      </p:sp>
      <p:sp>
        <p:nvSpPr>
          <p:cNvPr id="34" name="Trapezoid 33"/>
          <p:cNvSpPr/>
          <p:nvPr/>
        </p:nvSpPr>
        <p:spPr>
          <a:xfrm rot="5400000">
            <a:off x="8374953" y="4092643"/>
            <a:ext cx="1059299" cy="1344168"/>
          </a:xfrm>
          <a:prstGeom prst="trapezoid">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420743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3"/>
          <p:cNvSpPr txBox="1">
            <a:spLocks noChangeArrowheads="1"/>
          </p:cNvSpPr>
          <p:nvPr/>
        </p:nvSpPr>
        <p:spPr>
          <a:xfrm>
            <a:off x="482865" y="1454431"/>
            <a:ext cx="10674006" cy="8490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Vector data are defined spatially as either: </a:t>
            </a:r>
          </a:p>
          <a:p>
            <a:pPr marL="0" indent="0">
              <a:buClr>
                <a:srgbClr val="1F7F79"/>
              </a:buClr>
              <a:buNone/>
            </a:pPr>
            <a:endParaRPr lang="en-US" altLang="nb-NO" sz="1600" b="1"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44" name="Picture 4" descr="clark vektorsystem"/>
          <p:cNvPicPr>
            <a:picLocks noChangeAspect="1" noChangeArrowheads="1"/>
          </p:cNvPicPr>
          <p:nvPr/>
        </p:nvPicPr>
        <p:blipFill rotWithShape="1">
          <a:blip r:embed="rId3">
            <a:extLst>
              <a:ext uri="{28A0092B-C50C-407E-A947-70E740481C1C}">
                <a14:useLocalDpi xmlns:a14="http://schemas.microsoft.com/office/drawing/2010/main" val="0"/>
              </a:ext>
            </a:extLst>
          </a:blip>
          <a:srcRect b="27198"/>
          <a:stretch/>
        </p:blipFill>
        <p:spPr bwMode="auto">
          <a:xfrm>
            <a:off x="1089842" y="1940312"/>
            <a:ext cx="10251826" cy="436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293747" y="5592286"/>
            <a:ext cx="1455848" cy="707886"/>
          </a:xfrm>
          <a:prstGeom prst="rect">
            <a:avLst/>
          </a:prstGeom>
        </p:spPr>
        <p:txBody>
          <a:bodyPr wrap="none">
            <a:spAutoFit/>
          </a:bodyPr>
          <a:lstStyle/>
          <a:p>
            <a:r>
              <a:rPr lang="en-US" altLang="nb-NO" sz="2000" dirty="0">
                <a:latin typeface="Yu Gothic UI" panose="020B0500000000000000" pitchFamily="34" charset="-128"/>
                <a:ea typeface="Yu Gothic UI" panose="020B0500000000000000" pitchFamily="34" charset="-128"/>
                <a:cs typeface="Segoe UI" panose="020B0502040204020203" pitchFamily="34" charset="0"/>
              </a:rPr>
              <a:t>An </a:t>
            </a:r>
            <a:r>
              <a:rPr lang="en-US" altLang="nb-NO" sz="2000" b="1" dirty="0">
                <a:latin typeface="Yu Gothic UI" panose="020B0500000000000000" pitchFamily="34" charset="-128"/>
                <a:ea typeface="Yu Gothic UI" panose="020B0500000000000000" pitchFamily="34" charset="-128"/>
                <a:cs typeface="Segoe UI" panose="020B0502040204020203" pitchFamily="34" charset="0"/>
              </a:rPr>
              <a:t>AREA</a:t>
            </a:r>
          </a:p>
          <a:p>
            <a:r>
              <a:rPr lang="en-US" sz="2000" dirty="0">
                <a:latin typeface="Yu Gothic UI" panose="020B0500000000000000" pitchFamily="34" charset="-128"/>
                <a:ea typeface="Yu Gothic UI" panose="020B0500000000000000" pitchFamily="34" charset="-128"/>
                <a:cs typeface="Segoe UI" panose="020B0502040204020203" pitchFamily="34" charset="0"/>
              </a:rPr>
              <a:t>consist of…</a:t>
            </a:r>
            <a:endParaRPr lang="nb-NO" sz="2000" dirty="0"/>
          </a:p>
        </p:txBody>
      </p:sp>
      <p:sp>
        <p:nvSpPr>
          <p:cNvPr id="21" name="Rectangle 20"/>
          <p:cNvSpPr/>
          <p:nvPr/>
        </p:nvSpPr>
        <p:spPr>
          <a:xfrm>
            <a:off x="3510078" y="5592286"/>
            <a:ext cx="2185214" cy="707886"/>
          </a:xfrm>
          <a:prstGeom prst="rect">
            <a:avLst/>
          </a:prstGeom>
          <a:solidFill>
            <a:schemeClr val="bg1">
              <a:alpha val="75000"/>
            </a:schemeClr>
          </a:solidFill>
        </p:spPr>
        <p:txBody>
          <a:bodyPr wrap="none">
            <a:spAutoFit/>
          </a:bodyPr>
          <a:lstStyle/>
          <a:p>
            <a:r>
              <a:rPr lang="en-US" altLang="nb-NO" sz="2000" b="1" dirty="0">
                <a:latin typeface="Yu Gothic UI" panose="020B0500000000000000" pitchFamily="34" charset="-128"/>
                <a:ea typeface="Yu Gothic UI" panose="020B0500000000000000" pitchFamily="34" charset="-128"/>
                <a:cs typeface="Segoe UI" panose="020B0502040204020203" pitchFamily="34" charset="0"/>
              </a:rPr>
              <a:t>LINES</a:t>
            </a: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a:t>
            </a:r>
          </a:p>
          <a:p>
            <a:r>
              <a:rPr lang="en-US" sz="2000" dirty="0">
                <a:latin typeface="Yu Gothic UI" panose="020B0500000000000000" pitchFamily="34" charset="-128"/>
                <a:ea typeface="Yu Gothic UI" panose="020B0500000000000000" pitchFamily="34" charset="-128"/>
                <a:cs typeface="Segoe UI" panose="020B0502040204020203" pitchFamily="34" charset="0"/>
              </a:rPr>
              <a:t>which consist of…</a:t>
            </a:r>
            <a:endParaRPr lang="nb-NO" sz="2000" dirty="0"/>
          </a:p>
        </p:txBody>
      </p:sp>
      <p:sp>
        <p:nvSpPr>
          <p:cNvPr id="22" name="Rectangle 21"/>
          <p:cNvSpPr/>
          <p:nvPr/>
        </p:nvSpPr>
        <p:spPr>
          <a:xfrm>
            <a:off x="9228421" y="5594057"/>
            <a:ext cx="2024009" cy="707886"/>
          </a:xfrm>
          <a:prstGeom prst="rect">
            <a:avLst/>
          </a:prstGeom>
        </p:spPr>
        <p:txBody>
          <a:bodyPr wrap="square">
            <a:spAutoFit/>
          </a:bodyPr>
          <a:lstStyle/>
          <a:p>
            <a:r>
              <a:rPr lang="en-US" altLang="nb-NO" sz="2000" b="1" dirty="0">
                <a:latin typeface="Yu Gothic UI" panose="020B0500000000000000" pitchFamily="34" charset="-128"/>
                <a:ea typeface="Yu Gothic UI" panose="020B0500000000000000" pitchFamily="34" charset="-128"/>
                <a:cs typeface="Segoe UI" panose="020B0502040204020203" pitchFamily="34" charset="0"/>
              </a:rPr>
              <a:t>COORDINATES PAIR</a:t>
            </a:r>
            <a:endParaRPr lang="nb-NO" sz="2000" b="1" dirty="0"/>
          </a:p>
        </p:txBody>
      </p:sp>
      <p:sp>
        <p:nvSpPr>
          <p:cNvPr id="24" name="Rectangle 23"/>
          <p:cNvSpPr/>
          <p:nvPr/>
        </p:nvSpPr>
        <p:spPr>
          <a:xfrm>
            <a:off x="5819868" y="1940312"/>
            <a:ext cx="6142685" cy="1631216"/>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cs typeface="Segoe UI" panose="020B0502040204020203" pitchFamily="34" charset="0"/>
              </a:rPr>
              <a:t>Geographic information has dimension: </a:t>
            </a:r>
          </a:p>
          <a:p>
            <a:pPr marL="457200" indent="-4572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cs typeface="Segoe UI" panose="020B0502040204020203" pitchFamily="34" charset="0"/>
              </a:rPr>
              <a:t>Lines are one-dimensional</a:t>
            </a:r>
          </a:p>
          <a:p>
            <a:pPr marL="457200" indent="-4572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cs typeface="Segoe UI" panose="020B0502040204020203" pitchFamily="34" charset="0"/>
              </a:rPr>
              <a:t>Area are two-dimensional (2D)</a:t>
            </a:r>
          </a:p>
          <a:p>
            <a:endParaRPr lang="nb-NO" sz="2800" dirty="0"/>
          </a:p>
        </p:txBody>
      </p:sp>
      <p:sp>
        <p:nvSpPr>
          <p:cNvPr id="25" name="Rectangle 24"/>
          <p:cNvSpPr/>
          <p:nvPr/>
        </p:nvSpPr>
        <p:spPr>
          <a:xfrm>
            <a:off x="6455775" y="5587296"/>
            <a:ext cx="2185214" cy="707886"/>
          </a:xfrm>
          <a:prstGeom prst="rect">
            <a:avLst/>
          </a:prstGeom>
        </p:spPr>
        <p:txBody>
          <a:bodyPr wrap="none">
            <a:spAutoFit/>
          </a:bodyPr>
          <a:lstStyle/>
          <a:p>
            <a:r>
              <a:rPr lang="en-US" altLang="nb-NO" sz="2000" b="1" dirty="0">
                <a:latin typeface="Yu Gothic UI" panose="020B0500000000000000" pitchFamily="34" charset="-128"/>
                <a:ea typeface="Yu Gothic UI" panose="020B0500000000000000" pitchFamily="34" charset="-128"/>
                <a:cs typeface="Segoe UI" panose="020B0502040204020203" pitchFamily="34" charset="0"/>
              </a:rPr>
              <a:t>POINTS</a:t>
            </a: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a:t>
            </a:r>
          </a:p>
          <a:p>
            <a:r>
              <a:rPr lang="en-US" sz="2000" dirty="0">
                <a:latin typeface="Yu Gothic UI" panose="020B0500000000000000" pitchFamily="34" charset="-128"/>
                <a:ea typeface="Yu Gothic UI" panose="020B0500000000000000" pitchFamily="34" charset="-128"/>
                <a:cs typeface="Segoe UI" panose="020B0502040204020203" pitchFamily="34" charset="0"/>
              </a:rPr>
              <a:t>which consist of…</a:t>
            </a:r>
            <a:endParaRPr lang="nb-NO" sz="2000" dirty="0"/>
          </a:p>
        </p:txBody>
      </p:sp>
    </p:spTree>
    <p:extLst>
      <p:ext uri="{BB962C8B-B14F-4D97-AF65-F5344CB8AC3E}">
        <p14:creationId xmlns:p14="http://schemas.microsoft.com/office/powerpoint/2010/main" val="227729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4" name="Rectangle 3"/>
          <p:cNvSpPr txBox="1">
            <a:spLocks noChangeArrowheads="1"/>
          </p:cNvSpPr>
          <p:nvPr/>
        </p:nvSpPr>
        <p:spPr>
          <a:xfrm>
            <a:off x="482865" y="1454432"/>
            <a:ext cx="10674006" cy="4842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TIN: Triangulated irregular network</a:t>
            </a:r>
          </a:p>
        </p:txBody>
      </p:sp>
      <p:sp>
        <p:nvSpPr>
          <p:cNvPr id="3" name="Rectangle 2"/>
          <p:cNvSpPr/>
          <p:nvPr/>
        </p:nvSpPr>
        <p:spPr>
          <a:xfrm>
            <a:off x="1083275" y="2121583"/>
            <a:ext cx="10938679" cy="3785652"/>
          </a:xfrm>
          <a:prstGeom prst="rect">
            <a:avLst/>
          </a:prstGeom>
        </p:spPr>
        <p:txBody>
          <a:bodyPr wrap="square">
            <a:spAutoFit/>
          </a:bodyPr>
          <a:lstStyle/>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TIN is a form of vector-based digital geographic data </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A TIN is a data model that is used to represent three dimensional objects. </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TIN is composed of points, line and polygons and is constructed by triangulating a set of vertices (points).</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TIN is quite useful for representing elevations from points (</a:t>
            </a:r>
            <a:r>
              <a:rPr lang="en-US" sz="2400" dirty="0" err="1">
                <a:latin typeface="Yu Gothic UI" panose="020B0500000000000000" pitchFamily="34" charset="-128"/>
                <a:ea typeface="Yu Gothic UI" panose="020B0500000000000000" pitchFamily="34" charset="-128"/>
              </a:rPr>
              <a:t>x,y,z</a:t>
            </a:r>
            <a:r>
              <a:rPr lang="en-US" sz="2400" dirty="0">
                <a:latin typeface="Yu Gothic UI" panose="020B0500000000000000" pitchFamily="34" charset="-128"/>
                <a:ea typeface="Yu Gothic UI" panose="020B0500000000000000" pitchFamily="34" charset="-128"/>
              </a:rPr>
              <a:t> points where z is the elevation)</a:t>
            </a:r>
          </a:p>
          <a:p>
            <a:pPr marL="800100" lvl="1"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The points are connected into what is called a triangulation, forming a network of triangles</a:t>
            </a:r>
          </a:p>
          <a:p>
            <a:pPr marL="800100" lvl="1"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The lines of the triangles are called edges</a:t>
            </a:r>
          </a:p>
          <a:p>
            <a:pPr marL="800100" lvl="1"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The interior area is called a face</a:t>
            </a:r>
          </a:p>
        </p:txBody>
      </p:sp>
    </p:spTree>
    <p:extLst>
      <p:ext uri="{BB962C8B-B14F-4D97-AF65-F5344CB8AC3E}">
        <p14:creationId xmlns:p14="http://schemas.microsoft.com/office/powerpoint/2010/main" val="2008470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19432" y="1989266"/>
            <a:ext cx="11772568" cy="44051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pic>
        <p:nvPicPr>
          <p:cNvPr id="5" name="Picture 4"/>
          <p:cNvPicPr>
            <a:picLocks noChangeAspect="1"/>
          </p:cNvPicPr>
          <p:nvPr/>
        </p:nvPicPr>
        <p:blipFill>
          <a:blip r:embed="rId3"/>
          <a:stretch>
            <a:fillRect/>
          </a:stretch>
        </p:blipFill>
        <p:spPr>
          <a:xfrm>
            <a:off x="419432" y="2083785"/>
            <a:ext cx="2812011" cy="3769781"/>
          </a:xfrm>
          <a:prstGeom prst="rect">
            <a:avLst/>
          </a:prstGeom>
        </p:spPr>
      </p:pic>
      <p:pic>
        <p:nvPicPr>
          <p:cNvPr id="6" name="Picture 5"/>
          <p:cNvPicPr>
            <a:picLocks noChangeAspect="1"/>
          </p:cNvPicPr>
          <p:nvPr/>
        </p:nvPicPr>
        <p:blipFill>
          <a:blip r:embed="rId4"/>
          <a:stretch>
            <a:fillRect/>
          </a:stretch>
        </p:blipFill>
        <p:spPr>
          <a:xfrm>
            <a:off x="2669447" y="2219170"/>
            <a:ext cx="2827335" cy="3777443"/>
          </a:xfrm>
          <a:prstGeom prst="rect">
            <a:avLst/>
          </a:prstGeom>
        </p:spPr>
      </p:pic>
      <p:pic>
        <p:nvPicPr>
          <p:cNvPr id="9" name="Picture 8"/>
          <p:cNvPicPr>
            <a:picLocks noChangeAspect="1"/>
          </p:cNvPicPr>
          <p:nvPr/>
        </p:nvPicPr>
        <p:blipFill>
          <a:blip r:embed="rId5"/>
          <a:stretch>
            <a:fillRect/>
          </a:stretch>
        </p:blipFill>
        <p:spPr>
          <a:xfrm>
            <a:off x="4863226" y="2384806"/>
            <a:ext cx="2834997" cy="3777442"/>
          </a:xfrm>
          <a:prstGeom prst="rect">
            <a:avLst/>
          </a:prstGeom>
        </p:spPr>
      </p:pic>
      <p:pic>
        <p:nvPicPr>
          <p:cNvPr id="11" name="Picture 10"/>
          <p:cNvPicPr>
            <a:picLocks noChangeAspect="1"/>
          </p:cNvPicPr>
          <p:nvPr/>
        </p:nvPicPr>
        <p:blipFill>
          <a:blip r:embed="rId6"/>
          <a:stretch>
            <a:fillRect/>
          </a:stretch>
        </p:blipFill>
        <p:spPr>
          <a:xfrm>
            <a:off x="7001308" y="2601649"/>
            <a:ext cx="2827335" cy="3792768"/>
          </a:xfrm>
          <a:prstGeom prst="rect">
            <a:avLst/>
          </a:prstGeom>
        </p:spPr>
      </p:pic>
      <p:pic>
        <p:nvPicPr>
          <p:cNvPr id="12" name="Picture 11"/>
          <p:cNvPicPr>
            <a:picLocks noChangeAspect="1"/>
          </p:cNvPicPr>
          <p:nvPr/>
        </p:nvPicPr>
        <p:blipFill>
          <a:blip r:embed="rId7"/>
          <a:stretch>
            <a:fillRect/>
          </a:stretch>
        </p:blipFill>
        <p:spPr>
          <a:xfrm>
            <a:off x="8587468" y="1989266"/>
            <a:ext cx="3480341" cy="2641389"/>
          </a:xfrm>
          <a:prstGeom prst="rect">
            <a:avLst/>
          </a:prstGeom>
        </p:spPr>
      </p:pic>
      <p:sp>
        <p:nvSpPr>
          <p:cNvPr id="14" name="Rectangle 3"/>
          <p:cNvSpPr txBox="1">
            <a:spLocks noChangeArrowheads="1"/>
          </p:cNvSpPr>
          <p:nvPr/>
        </p:nvSpPr>
        <p:spPr>
          <a:xfrm>
            <a:off x="482865" y="1454432"/>
            <a:ext cx="10674006" cy="4842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TIN: Triangulated irregular network</a:t>
            </a:r>
          </a:p>
        </p:txBody>
      </p:sp>
      <p:grpSp>
        <p:nvGrpSpPr>
          <p:cNvPr id="4" name="Group 3"/>
          <p:cNvGrpSpPr/>
          <p:nvPr/>
        </p:nvGrpSpPr>
        <p:grpSpPr>
          <a:xfrm>
            <a:off x="8196647" y="4395611"/>
            <a:ext cx="3871162" cy="1834477"/>
            <a:chOff x="8196647" y="4414861"/>
            <a:chExt cx="3871162" cy="1834477"/>
          </a:xfrm>
        </p:grpSpPr>
        <p:sp>
          <p:nvSpPr>
            <p:cNvPr id="15" name="Rounded Rectangle 14"/>
            <p:cNvSpPr/>
            <p:nvPr/>
          </p:nvSpPr>
          <p:spPr>
            <a:xfrm>
              <a:off x="8196647" y="4414861"/>
              <a:ext cx="3871162" cy="1834477"/>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ctangle 15"/>
            <p:cNvSpPr/>
            <p:nvPr/>
          </p:nvSpPr>
          <p:spPr>
            <a:xfrm>
              <a:off x="8246372" y="4580496"/>
              <a:ext cx="3821437" cy="1569660"/>
            </a:xfrm>
            <a:prstGeom prst="rect">
              <a:avLst/>
            </a:prstGeom>
          </p:spPr>
          <p:txBody>
            <a:bodyPr wrap="square">
              <a:spAutoFit/>
            </a:bodyPr>
            <a:lstStyle/>
            <a:p>
              <a:pPr algn="ctr"/>
              <a:r>
                <a:rPr lang="en-US" sz="2400" i="1" dirty="0">
                  <a:latin typeface="Yu Gothic UI" panose="020B0500000000000000" pitchFamily="34" charset="-128"/>
                  <a:ea typeface="Yu Gothic UI" panose="020B0500000000000000" pitchFamily="34" charset="-128"/>
                </a:rPr>
                <a:t>What is the advantage to represent the elevation with a TIN model rather than a Raster model? </a:t>
              </a:r>
              <a:endParaRPr lang="nb-NO" sz="2400" dirty="0">
                <a:latin typeface="Yu Gothic UI" panose="020B0500000000000000" pitchFamily="34" charset="-128"/>
                <a:ea typeface="Yu Gothic UI" panose="020B0500000000000000" pitchFamily="34" charset="-128"/>
              </a:endParaRPr>
            </a:p>
          </p:txBody>
        </p:sp>
      </p:grpSp>
    </p:spTree>
    <p:extLst>
      <p:ext uri="{BB962C8B-B14F-4D97-AF65-F5344CB8AC3E}">
        <p14:creationId xmlns:p14="http://schemas.microsoft.com/office/powerpoint/2010/main" val="311245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482865" y="1173121"/>
            <a:ext cx="11266112" cy="10703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Vector data </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3" name="Rectangle 2"/>
          <p:cNvSpPr/>
          <p:nvPr/>
        </p:nvSpPr>
        <p:spPr>
          <a:xfrm>
            <a:off x="1083276" y="1708295"/>
            <a:ext cx="9636136" cy="4339650"/>
          </a:xfrm>
          <a:prstGeom prst="rect">
            <a:avLst/>
          </a:prstGeom>
        </p:spPr>
        <p:txBody>
          <a:bodyPr wrap="square">
            <a:spAutoFit/>
          </a:bodyPr>
          <a:lstStyle/>
          <a:p>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Advantages </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Good representation of reality</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Compact data structure</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Accurate graphics</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Small size of the files</a:t>
            </a:r>
          </a:p>
          <a:p>
            <a:pPr marL="342900" indent="-342900">
              <a:buFont typeface="Arial" panose="020B0604020202020204" pitchFamily="34" charset="0"/>
              <a:buChar char="•"/>
            </a:pPr>
            <a:r>
              <a:rPr lang="en-US" sz="2400" b="1" u="sng" dirty="0">
                <a:latin typeface="Yu Gothic UI" panose="020B0500000000000000" pitchFamily="34" charset="-128"/>
                <a:ea typeface="Yu Gothic UI" panose="020B0500000000000000" pitchFamily="34" charset="-128"/>
              </a:rPr>
              <a:t>Topology</a:t>
            </a:r>
            <a:r>
              <a:rPr lang="en-US" sz="2400" dirty="0">
                <a:latin typeface="Yu Gothic UI" panose="020B0500000000000000" pitchFamily="34" charset="-128"/>
                <a:ea typeface="Yu Gothic UI" panose="020B0500000000000000" pitchFamily="34" charset="-128"/>
              </a:rPr>
              <a:t> can be described in a network</a:t>
            </a:r>
          </a:p>
          <a:p>
            <a:endParaRPr lang="en-US" sz="2800" dirty="0">
              <a:latin typeface="Yu Gothic UI" panose="020B0500000000000000" pitchFamily="34" charset="-128"/>
              <a:ea typeface="Yu Gothic UI" panose="020B0500000000000000" pitchFamily="34" charset="-128"/>
            </a:endParaRPr>
          </a:p>
          <a:p>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Disadvantages</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Complex data structures</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Simulation may be difficult</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Some spatial analysis is difficult or impossible to perform</a:t>
            </a:r>
            <a:endParaRPr lang="nb-NO" sz="2400" dirty="0">
              <a:latin typeface="Yu Gothic UI" panose="020B0500000000000000" pitchFamily="34" charset="-128"/>
              <a:ea typeface="Yu Gothic UI" panose="020B0500000000000000" pitchFamily="34" charset="-128"/>
            </a:endParaRP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spatial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231342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Topology: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what is it?</a:t>
            </a:r>
            <a:endParaRPr lang="en-GB"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9" name="Rectangle 3"/>
          <p:cNvSpPr txBox="1">
            <a:spLocks noChangeArrowheads="1"/>
          </p:cNvSpPr>
          <p:nvPr/>
        </p:nvSpPr>
        <p:spPr>
          <a:xfrm>
            <a:off x="482864" y="1454431"/>
            <a:ext cx="11709135" cy="47034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in GIS, Topology is the science and mathematics of spatial relationships of vectors. </a:t>
            </a:r>
          </a:p>
          <a:p>
            <a:pPr marL="542925" indent="-542925">
              <a:lnSpc>
                <a:spcPct val="100000"/>
              </a:lnSpc>
              <a:buClr>
                <a:srgbClr val="1F7F79"/>
              </a:buClr>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 vector layer is said to contain topology if it contains the spatial relations between its features. </a:t>
            </a:r>
          </a:p>
          <a:p>
            <a:pPr marL="542925" lvl="1" indent="0">
              <a:lnSpc>
                <a:spcPct val="100000"/>
              </a:lnSpc>
              <a:spcBef>
                <a:spcPts val="0"/>
              </a:spcBef>
              <a:buNone/>
            </a:pPr>
            <a:endParaRPr lang="en-US"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Assumption of a two-dimensional world: </a:t>
            </a:r>
          </a:p>
          <a:p>
            <a:pPr marL="1350963" lvl="2" indent="-350838">
              <a:lnSpc>
                <a:spcPct val="100000"/>
              </a:lnSpc>
              <a:spcBef>
                <a:spcPts val="0"/>
              </a:spcBef>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all features are on the same plane</a:t>
            </a:r>
          </a:p>
          <a:p>
            <a:pPr marL="1350963" lvl="2" indent="-350838">
              <a:lnSpc>
                <a:spcPct val="100000"/>
              </a:lnSpc>
              <a:spcBef>
                <a:spcPts val="0"/>
              </a:spcBef>
            </a:pP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Raster files do not have topology</a:t>
            </a:r>
          </a:p>
        </p:txBody>
      </p:sp>
    </p:spTree>
    <p:extLst>
      <p:ext uri="{BB962C8B-B14F-4D97-AF65-F5344CB8AC3E}">
        <p14:creationId xmlns:p14="http://schemas.microsoft.com/office/powerpoint/2010/main" val="11240381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Topology: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what is it?</a:t>
            </a:r>
            <a:endParaRPr lang="en-GB"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4400"/>
          <a:stretch/>
        </p:blipFill>
        <p:spPr>
          <a:xfrm>
            <a:off x="1471812" y="1643107"/>
            <a:ext cx="8920222" cy="3232013"/>
          </a:xfrm>
          <a:prstGeom prst="rect">
            <a:avLst/>
          </a:prstGeom>
        </p:spPr>
      </p:pic>
      <p:sp>
        <p:nvSpPr>
          <p:cNvPr id="4" name="Rectangle 3"/>
          <p:cNvSpPr/>
          <p:nvPr/>
        </p:nvSpPr>
        <p:spPr>
          <a:xfrm>
            <a:off x="5708822" y="4693955"/>
            <a:ext cx="6207502" cy="830997"/>
          </a:xfrm>
          <a:prstGeom prst="rect">
            <a:avLst/>
          </a:prstGeom>
        </p:spPr>
        <p:txBody>
          <a:bodyPr wrap="square">
            <a:spAutoFit/>
          </a:bodyPr>
          <a:lstStyle/>
          <a:p>
            <a:pPr algn="ctr"/>
            <a:r>
              <a:rPr lang="en-US" sz="2400" i="1" dirty="0">
                <a:solidFill>
                  <a:srgbClr val="000000"/>
                </a:solidFill>
                <a:latin typeface="Yu Gothic UI" panose="020B0500000000000000" pitchFamily="34" charset="-128"/>
                <a:ea typeface="Yu Gothic UI" panose="020B0500000000000000" pitchFamily="34" charset="-128"/>
              </a:rPr>
              <a:t>A roads layer with topology. </a:t>
            </a:r>
          </a:p>
          <a:p>
            <a:pPr algn="ctr"/>
            <a:r>
              <a:rPr lang="en-US" sz="2400" i="1" dirty="0">
                <a:solidFill>
                  <a:srgbClr val="000000"/>
                </a:solidFill>
                <a:latin typeface="Yu Gothic UI" panose="020B0500000000000000" pitchFamily="34" charset="-128"/>
                <a:ea typeface="Yu Gothic UI" panose="020B0500000000000000" pitchFamily="34" charset="-128"/>
              </a:rPr>
              <a:t>Circles indicate connections between roads.</a:t>
            </a:r>
            <a:endParaRPr lang="nb-NO" sz="2400" dirty="0">
              <a:latin typeface="Yu Gothic UI" panose="020B0500000000000000" pitchFamily="34" charset="-128"/>
              <a:ea typeface="Yu Gothic UI" panose="020B0500000000000000" pitchFamily="34" charset="-128"/>
            </a:endParaRPr>
          </a:p>
        </p:txBody>
      </p:sp>
      <p:sp>
        <p:nvSpPr>
          <p:cNvPr id="5" name="Rectangle 4"/>
          <p:cNvSpPr/>
          <p:nvPr/>
        </p:nvSpPr>
        <p:spPr>
          <a:xfrm>
            <a:off x="765372" y="4710017"/>
            <a:ext cx="4485523" cy="461665"/>
          </a:xfrm>
          <a:prstGeom prst="rect">
            <a:avLst/>
          </a:prstGeom>
        </p:spPr>
        <p:txBody>
          <a:bodyPr wrap="none">
            <a:spAutoFit/>
          </a:bodyPr>
          <a:lstStyle/>
          <a:p>
            <a:r>
              <a:rPr lang="en-US" sz="2400" i="1" dirty="0">
                <a:solidFill>
                  <a:srgbClr val="000000"/>
                </a:solidFill>
                <a:latin typeface="Yu Gothic UI" panose="020B0500000000000000" pitchFamily="34" charset="-128"/>
                <a:ea typeface="Yu Gothic UI" panose="020B0500000000000000" pitchFamily="34" charset="-128"/>
              </a:rPr>
              <a:t>A roads layer without topology </a:t>
            </a:r>
            <a:endParaRPr lang="nb-NO" sz="2400" dirty="0"/>
          </a:p>
        </p:txBody>
      </p:sp>
    </p:spTree>
    <p:extLst>
      <p:ext uri="{BB962C8B-B14F-4D97-AF65-F5344CB8AC3E}">
        <p14:creationId xmlns:p14="http://schemas.microsoft.com/office/powerpoint/2010/main" val="453315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482864" y="1454431"/>
            <a:ext cx="11709135" cy="3271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in GIS, Topology is the science and mathematics of spatial relationships of vectors. </a:t>
            </a:r>
          </a:p>
          <a:p>
            <a:pPr marL="542925" indent="-542925">
              <a:lnSpc>
                <a:spcPct val="100000"/>
              </a:lnSpc>
              <a:buClr>
                <a:srgbClr val="1F7F79"/>
              </a:buClr>
              <a:buFont typeface="Segoe UI" panose="020B0502040204020203" pitchFamily="34" charset="0"/>
              <a:buChar char="⃣"/>
            </a:pPr>
            <a:endParaRPr lang="en-US" altLang="nb-NO" sz="11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4 conditions of topology (i.e. spatial relationships with vector features):</a:t>
            </a:r>
          </a:p>
          <a:p>
            <a:pPr marL="1350963" lvl="2" indent="-350838">
              <a:lnSpc>
                <a:spcPct val="100000"/>
              </a:lnSpc>
              <a:spcBef>
                <a:spcPts val="0"/>
              </a:spcBef>
            </a:pPr>
            <a:r>
              <a:rPr lang="en-US" altLang="nb-NO" sz="2800" u="sng" dirty="0">
                <a:latin typeface="Yu Gothic UI" panose="020B0500000000000000" pitchFamily="34" charset="-128"/>
                <a:ea typeface="Yu Gothic UI" panose="020B0500000000000000" pitchFamily="34" charset="-128"/>
                <a:cs typeface="Segoe UI" panose="020B0502040204020203" pitchFamily="34" charset="0"/>
              </a:rPr>
              <a:t>Adjacency/Neighborhood</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object with common boundary </a:t>
            </a:r>
          </a:p>
          <a:p>
            <a:pPr marL="1350963" lvl="2" indent="-350838">
              <a:lnSpc>
                <a:spcPct val="100000"/>
              </a:lnSpc>
              <a:spcBef>
                <a:spcPts val="0"/>
              </a:spcBef>
            </a:pPr>
            <a:r>
              <a:rPr lang="en-US" altLang="nb-NO" sz="2800" u="sng" dirty="0">
                <a:latin typeface="Yu Gothic UI" panose="020B0500000000000000" pitchFamily="34" charset="-128"/>
                <a:ea typeface="Yu Gothic UI" panose="020B0500000000000000" pitchFamily="34" charset="-128"/>
                <a:cs typeface="Segoe UI" panose="020B0502040204020203" pitchFamily="34" charset="0"/>
              </a:rPr>
              <a:t>Containment</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object that encloses other objects ex. island in lake, house on property</a:t>
            </a:r>
          </a:p>
          <a:p>
            <a:pPr marL="1350963" lvl="2" indent="-350838">
              <a:lnSpc>
                <a:spcPct val="100000"/>
              </a:lnSpc>
              <a:spcBef>
                <a:spcPts val="0"/>
              </a:spcBef>
            </a:pPr>
            <a:r>
              <a:rPr lang="en-US" altLang="nb-NO" sz="2800" u="sng" dirty="0">
                <a:latin typeface="Yu Gothic UI" panose="020B0500000000000000" pitchFamily="34" charset="-128"/>
                <a:ea typeface="Yu Gothic UI" panose="020B0500000000000000" pitchFamily="34" charset="-128"/>
                <a:cs typeface="Segoe UI" panose="020B0502040204020203" pitchFamily="34" charset="0"/>
              </a:rPr>
              <a:t>Connectivity</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links between object ex. network of roads and rivers</a:t>
            </a:r>
          </a:p>
          <a:p>
            <a:pPr marL="1350963" lvl="2" indent="-350838">
              <a:lnSpc>
                <a:spcPct val="100000"/>
              </a:lnSpc>
              <a:spcBef>
                <a:spcPts val="0"/>
              </a:spcBef>
            </a:pPr>
            <a:r>
              <a:rPr lang="en-US" altLang="nb-NO" sz="2800" u="sng" dirty="0">
                <a:latin typeface="Yu Gothic UI" panose="020B0500000000000000" pitchFamily="34" charset="-128"/>
                <a:ea typeface="Yu Gothic UI" panose="020B0500000000000000" pitchFamily="34" charset="-128"/>
                <a:cs typeface="Segoe UI" panose="020B0502040204020203" pitchFamily="34" charset="0"/>
              </a:rPr>
              <a:t>Coincidence: </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Objects occupying the same space</a:t>
            </a:r>
            <a:endParaRPr lang="en-US" altLang="nb-NO" sz="2800" u="sng"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Topology</a:t>
            </a:r>
            <a:endParaRPr lang="en-GB"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577365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a:xfrm>
            <a:off x="482864" y="1454431"/>
            <a:ext cx="11709135" cy="13316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in GIS, Topology is the science and mathematics of spatial relationships of vectors in GIS.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14695" y="0"/>
            <a:ext cx="8777304" cy="6858000"/>
          </a:xfrm>
          <a:prstGeom prst="rect">
            <a:avLst/>
          </a:prstGeom>
        </p:spPr>
      </p:pic>
      <p:sp>
        <p:nvSpPr>
          <p:cNvPr id="3" name="Rectangle 2"/>
          <p:cNvSpPr/>
          <p:nvPr/>
        </p:nvSpPr>
        <p:spPr>
          <a:xfrm>
            <a:off x="744731" y="5654037"/>
            <a:ext cx="2790844" cy="954107"/>
          </a:xfrm>
          <a:prstGeom prst="rect">
            <a:avLst/>
          </a:prstGeom>
        </p:spPr>
        <p:txBody>
          <a:bodyPr wrap="square">
            <a:spAutoFit/>
          </a:bodyPr>
          <a:lstStyle/>
          <a:p>
            <a:r>
              <a:rPr lang="nb-NO" sz="1400" dirty="0">
                <a:latin typeface="Yu Gothic UI" panose="020B0500000000000000" pitchFamily="34" charset="-128"/>
                <a:ea typeface="Yu Gothic UI" panose="020B0500000000000000" pitchFamily="34" charset="-128"/>
                <a:hlinkClick r:id="rId4"/>
              </a:rPr>
              <a:t>https://apollomapping.com/blog/g-faq-spatial-topology-gis-part/topology_rules_poster-2</a:t>
            </a:r>
            <a:endParaRPr lang="nb-NO" sz="1400" dirty="0">
              <a:latin typeface="Yu Gothic UI" panose="020B0500000000000000" pitchFamily="34" charset="-128"/>
              <a:ea typeface="Yu Gothic UI" panose="020B0500000000000000" pitchFamily="34" charset="-128"/>
            </a:endParaRPr>
          </a:p>
          <a:p>
            <a:endParaRPr lang="nb-NO" sz="1400" dirty="0">
              <a:latin typeface="Yu Gothic UI" panose="020B0500000000000000" pitchFamily="34" charset="-128"/>
              <a:ea typeface="Yu Gothic UI" panose="020B0500000000000000" pitchFamily="34" charset="-128"/>
            </a:endParaRP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Topology</a:t>
            </a:r>
            <a:endParaRPr lang="en-GB"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464129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949862" y="1207089"/>
            <a:ext cx="6242137" cy="5039574"/>
            <a:chOff x="1414460" y="1316473"/>
            <a:chExt cx="6242137" cy="5039574"/>
          </a:xfrm>
        </p:grpSpPr>
        <p:pic>
          <p:nvPicPr>
            <p:cNvPr id="8" name="Picture 2" descr="PE4607 Heywood19.gif                                           0004189EBob’s HD                       B5E64ED0:"/>
            <p:cNvPicPr>
              <a:picLocks noChangeAspect="1" noChangeArrowheads="1"/>
            </p:cNvPicPr>
            <p:nvPr/>
          </p:nvPicPr>
          <p:blipFill rotWithShape="1">
            <a:blip r:embed="rId3" r:link="rId4">
              <a:extLst>
                <a:ext uri="{28A0092B-C50C-407E-A947-70E740481C1C}">
                  <a14:useLocalDpi xmlns:a14="http://schemas.microsoft.com/office/drawing/2010/main" val="0"/>
                </a:ext>
              </a:extLst>
            </a:blip>
            <a:srcRect l="11946" t="4992" r="12874" b="14070"/>
            <a:stretch>
              <a:fillRect/>
            </a:stretch>
          </p:blipFill>
          <p:spPr bwMode="auto">
            <a:xfrm>
              <a:off x="1414460" y="1316473"/>
              <a:ext cx="6242137" cy="503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414460" y="1316473"/>
              <a:ext cx="1894701" cy="412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11" name="Rectangle 3"/>
          <p:cNvSpPr txBox="1">
            <a:spLocks noChangeArrowheads="1"/>
          </p:cNvSpPr>
          <p:nvPr/>
        </p:nvSpPr>
        <p:spPr>
          <a:xfrm>
            <a:off x="482865" y="1454430"/>
            <a:ext cx="5596153" cy="5403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endParaRPr lang="en-US" altLang="nb-NO" sz="32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9"/>
          <p:cNvSpPr/>
          <p:nvPr/>
        </p:nvSpPr>
        <p:spPr>
          <a:xfrm>
            <a:off x="422615" y="1207089"/>
            <a:ext cx="5527248" cy="3970318"/>
          </a:xfrm>
          <a:prstGeom prst="rect">
            <a:avLst/>
          </a:prstGeom>
        </p:spPr>
        <p:txBody>
          <a:bodyPr wrap="square">
            <a:spAutoFit/>
          </a:bodyPr>
          <a:lstStyle/>
          <a:p>
            <a:pPr marL="342900" indent="-3429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Defines rules for the geospatial data</a:t>
            </a:r>
          </a:p>
          <a:p>
            <a:pPr marL="342900" indent="-3429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Support topological relationship queries.</a:t>
            </a:r>
            <a:endParaRPr lang="en-US" sz="28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Prevent issues with gaps </a:t>
            </a:r>
            <a:r>
              <a:rPr lang="en-US" sz="2800" dirty="0"/>
              <a:t>between </a:t>
            </a:r>
            <a:r>
              <a:rPr lang="en-US" sz="2800" dirty="0">
                <a:latin typeface="Yu Gothic UI" panose="020B0500000000000000" pitchFamily="34" charset="-128"/>
                <a:ea typeface="Yu Gothic UI" panose="020B0500000000000000" pitchFamily="34" charset="-128"/>
              </a:rPr>
              <a:t>polygons</a:t>
            </a:r>
            <a:r>
              <a:rPr lang="en-US" sz="2800" dirty="0"/>
              <a:t> </a:t>
            </a:r>
            <a:r>
              <a:rPr lang="en-US" sz="2800" dirty="0">
                <a:latin typeface="Yu Gothic UI" panose="020B0500000000000000" pitchFamily="34" charset="-128"/>
                <a:ea typeface="Yu Gothic UI" panose="020B0500000000000000" pitchFamily="34" charset="-128"/>
              </a:rPr>
              <a:t>or overlaps </a:t>
            </a:r>
          </a:p>
          <a:p>
            <a:pPr marL="342900" indent="-342900">
              <a:buFont typeface="Arial" panose="020B0604020202020204" pitchFamily="34" charset="0"/>
              <a:buChar char="•"/>
            </a:pPr>
            <a:r>
              <a:rPr lang="en-US" sz="2800" dirty="0">
                <a:latin typeface="Yu Gothic UI" panose="020B0500000000000000" pitchFamily="34" charset="-128"/>
                <a:ea typeface="Yu Gothic UI" panose="020B0500000000000000" pitchFamily="34" charset="-128"/>
              </a:rPr>
              <a:t>When you create urban topography </a:t>
            </a:r>
          </a:p>
          <a:p>
            <a:pPr marL="342900" indent="-342900">
              <a:buFont typeface="Arial" panose="020B0604020202020204" pitchFamily="34" charset="0"/>
              <a:buChar char="•"/>
            </a:pPr>
            <a:endParaRPr lang="nb-NO" sz="2800" dirty="0">
              <a:latin typeface="Yu Gothic UI" panose="020B0500000000000000" pitchFamily="34" charset="-128"/>
              <a:ea typeface="Yu Gothic UI" panose="020B0500000000000000" pitchFamily="34" charset="-128"/>
            </a:endParaRPr>
          </a:p>
        </p:txBody>
      </p:sp>
      <p:sp>
        <p:nvSpPr>
          <p:cNvPr id="12" name="Rectangle 11"/>
          <p:cNvSpPr/>
          <p:nvPr/>
        </p:nvSpPr>
        <p:spPr>
          <a:xfrm>
            <a:off x="779931" y="4715319"/>
            <a:ext cx="5139805" cy="307777"/>
          </a:xfrm>
          <a:prstGeom prst="rect">
            <a:avLst/>
          </a:prstGeom>
        </p:spPr>
        <p:txBody>
          <a:bodyPr wrap="square">
            <a:spAutoFit/>
          </a:bodyPr>
          <a:lstStyle/>
          <a:p>
            <a:endParaRPr lang="nb-NO" sz="1400" dirty="0">
              <a:latin typeface="Yu Gothic UI" panose="020B0500000000000000" pitchFamily="34" charset="-128"/>
              <a:ea typeface="Yu Gothic UI" panose="020B0500000000000000" pitchFamily="34" charset="-128"/>
            </a:endParaRPr>
          </a:p>
        </p:txBody>
      </p:sp>
      <p:sp>
        <p:nvSpPr>
          <p:cNvPr id="14" name="Rectangle 13"/>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Topology: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when do you need it?</a:t>
            </a:r>
            <a:endParaRPr lang="en-GB"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492067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81493" y="1081303"/>
            <a:ext cx="5504753" cy="5108612"/>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243655" y="1094472"/>
            <a:ext cx="5504752" cy="4330558"/>
          </a:xfrm>
          <a:prstGeom prst="rect">
            <a:avLst/>
          </a:prstGeom>
        </p:spPr>
      </p:pic>
      <p:sp>
        <p:nvSpPr>
          <p:cNvPr id="9" name="Rectangle 8"/>
          <p:cNvSpPr/>
          <p:nvPr/>
        </p:nvSpPr>
        <p:spPr>
          <a:xfrm>
            <a:off x="6243655" y="5435803"/>
            <a:ext cx="5504752" cy="954107"/>
          </a:xfrm>
          <a:prstGeom prst="rect">
            <a:avLst/>
          </a:prstGeom>
          <a:solidFill>
            <a:schemeClr val="bg1">
              <a:alpha val="36000"/>
            </a:schemeClr>
          </a:solidFill>
        </p:spPr>
        <p:txBody>
          <a:bodyPr wrap="square">
            <a:spAutoFit/>
          </a:bodyPr>
          <a:lstStyle/>
          <a:p>
            <a:pPr algn="r"/>
            <a:r>
              <a:rPr lang="en-GB" sz="28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…We need to learn how to better manage our world</a:t>
            </a:r>
          </a:p>
        </p:txBody>
      </p:sp>
      <p:sp>
        <p:nvSpPr>
          <p:cNvPr id="12" name="Rectangle 11"/>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The evidence is everywhere</a:t>
            </a:r>
          </a:p>
        </p:txBody>
      </p:sp>
    </p:spTree>
    <p:extLst>
      <p:ext uri="{BB962C8B-B14F-4D97-AF65-F5344CB8AC3E}">
        <p14:creationId xmlns:p14="http://schemas.microsoft.com/office/powerpoint/2010/main" val="284762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Basic characteristics of geographic data</a:t>
            </a:r>
          </a:p>
        </p:txBody>
      </p:sp>
      <p:sp>
        <p:nvSpPr>
          <p:cNvPr id="9" name="Rectangle 8"/>
          <p:cNvSpPr/>
          <p:nvPr/>
        </p:nvSpPr>
        <p:spPr>
          <a:xfrm>
            <a:off x="4375882" y="1444006"/>
            <a:ext cx="7659291" cy="2677656"/>
          </a:xfrm>
          <a:prstGeom prst="rect">
            <a:avLst/>
          </a:prstGeom>
        </p:spPr>
        <p:txBody>
          <a:bodyPr wrap="square">
            <a:spAutoFit/>
          </a:bodyPr>
          <a:lstStyle/>
          <a:p>
            <a:pPr marL="571500" indent="-571500">
              <a:lnSpc>
                <a:spcPct val="150000"/>
              </a:lnSpc>
              <a:buFont typeface="Arial" panose="020B0604020202020204" pitchFamily="34" charset="0"/>
              <a:buChar char="•"/>
            </a:pPr>
            <a:r>
              <a:rPr lang="en-US" sz="3600" dirty="0">
                <a:solidFill>
                  <a:schemeClr val="bg2">
                    <a:lumMod val="75000"/>
                  </a:schemeClr>
                </a:solidFill>
                <a:latin typeface="Segoe UI" panose="020B0502040204020203" pitchFamily="34" charset="0"/>
                <a:cs typeface="Segoe UI" panose="020B0502040204020203" pitchFamily="34" charset="0"/>
              </a:rPr>
              <a:t>Spatial location </a:t>
            </a:r>
          </a:p>
          <a:p>
            <a:pPr marL="571500" indent="-571500">
              <a:lnSpc>
                <a:spcPct val="150000"/>
              </a:lnSpc>
              <a:buFont typeface="Arial" panose="020B0604020202020204" pitchFamily="34" charset="0"/>
              <a:buChar char="•"/>
            </a:pPr>
            <a:r>
              <a:rPr lang="en-US" sz="3600" dirty="0">
                <a:solidFill>
                  <a:schemeClr val="bg2">
                    <a:lumMod val="75000"/>
                  </a:schemeClr>
                </a:solidFill>
                <a:latin typeface="Segoe UI" panose="020B0502040204020203" pitchFamily="34" charset="0"/>
                <a:cs typeface="Segoe UI" panose="020B0502040204020203" pitchFamily="34" charset="0"/>
              </a:rPr>
              <a:t>Continuity (continuous/discrete)  </a:t>
            </a:r>
          </a:p>
          <a:p>
            <a:pPr marL="571500" indent="-571500">
              <a:buFont typeface="Arial" panose="020B0604020202020204" pitchFamily="34" charset="0"/>
              <a:buChar char="•"/>
            </a:pPr>
            <a:endParaRPr lang="en-US" sz="1200" dirty="0">
              <a:solidFill>
                <a:schemeClr val="bg2">
                  <a:lumMod val="75000"/>
                </a:schemeClr>
              </a:solidFill>
              <a:latin typeface="Segoe UI" panose="020B0502040204020203" pitchFamily="34" charset="0"/>
              <a:cs typeface="Segoe UI" panose="020B0502040204020203" pitchFamily="34" charset="0"/>
            </a:endParaRPr>
          </a:p>
          <a:p>
            <a:pPr marL="571500" indent="-571500">
              <a:buFont typeface="Arial" panose="020B0604020202020204" pitchFamily="34" charset="0"/>
              <a:buChar char="•"/>
            </a:pPr>
            <a:r>
              <a:rPr lang="en-US" sz="3600" dirty="0">
                <a:latin typeface="Segoe UI" panose="020B0502040204020203" pitchFamily="34" charset="0"/>
                <a:cs typeface="Segoe UI" panose="020B0502040204020203" pitchFamily="34" charset="0"/>
              </a:rPr>
              <a:t>Attributes (level of measurement)</a:t>
            </a:r>
          </a:p>
          <a:p>
            <a:endParaRPr lang="en-US" sz="1200" dirty="0">
              <a:latin typeface="Segoe UI" panose="020B0502040204020203" pitchFamily="34" charset="0"/>
              <a:cs typeface="Segoe UI" panose="020B0502040204020203" pitchFamily="34" charset="0"/>
            </a:endParaRPr>
          </a:p>
        </p:txBody>
      </p:sp>
      <p:sp>
        <p:nvSpPr>
          <p:cNvPr id="5" name="Rectangle 4"/>
          <p:cNvSpPr/>
          <p:nvPr/>
        </p:nvSpPr>
        <p:spPr>
          <a:xfrm>
            <a:off x="494355" y="1148326"/>
            <a:ext cx="3519377" cy="51567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00000" y="3959705"/>
            <a:ext cx="2768666" cy="233386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100000" y="1265289"/>
            <a:ext cx="2667370" cy="2456111"/>
          </a:xfrm>
          <a:prstGeom prst="rect">
            <a:avLst/>
          </a:prstGeom>
        </p:spPr>
      </p:pic>
      <p:sp>
        <p:nvSpPr>
          <p:cNvPr id="8" name="Rectangle 7"/>
          <p:cNvSpPr/>
          <p:nvPr/>
        </p:nvSpPr>
        <p:spPr>
          <a:xfrm>
            <a:off x="2542604" y="1148326"/>
            <a:ext cx="14285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Real World</a:t>
            </a:r>
          </a:p>
        </p:txBody>
      </p:sp>
      <p:sp>
        <p:nvSpPr>
          <p:cNvPr id="10" name="Rectangle 9"/>
          <p:cNvSpPr/>
          <p:nvPr/>
        </p:nvSpPr>
        <p:spPr>
          <a:xfrm>
            <a:off x="1582557" y="3549410"/>
            <a:ext cx="2496196" cy="400110"/>
          </a:xfrm>
          <a:prstGeom prst="rect">
            <a:avLst/>
          </a:prstGeom>
        </p:spPr>
        <p:txBody>
          <a:bodyPr wrap="none">
            <a:spAutoFit/>
          </a:bodyPr>
          <a:lstStyle/>
          <a:p>
            <a:pPr algn="ctr"/>
            <a:r>
              <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Digital Environment </a:t>
            </a:r>
          </a:p>
        </p:txBody>
      </p:sp>
      <p:sp>
        <p:nvSpPr>
          <p:cNvPr id="11" name="Curved Right Arrow 10"/>
          <p:cNvSpPr/>
          <p:nvPr/>
        </p:nvSpPr>
        <p:spPr>
          <a:xfrm>
            <a:off x="637251" y="2863091"/>
            <a:ext cx="648177" cy="1499191"/>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Tree>
    <p:extLst>
      <p:ext uri="{BB962C8B-B14F-4D97-AF65-F5344CB8AC3E}">
        <p14:creationId xmlns:p14="http://schemas.microsoft.com/office/powerpoint/2010/main" val="1196292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Attributes (level of measurement)</a:t>
            </a:r>
          </a:p>
        </p:txBody>
      </p:sp>
      <p:sp>
        <p:nvSpPr>
          <p:cNvPr id="2" name="Rectangle 1"/>
          <p:cNvSpPr/>
          <p:nvPr/>
        </p:nvSpPr>
        <p:spPr>
          <a:xfrm>
            <a:off x="422613" y="1146216"/>
            <a:ext cx="11984131" cy="830997"/>
          </a:xfrm>
          <a:prstGeom prst="rect">
            <a:avLst/>
          </a:prstGeom>
        </p:spPr>
        <p:txBody>
          <a:bodyPr wrap="square">
            <a:spAutoFit/>
          </a:bodyPr>
          <a:lstStyle/>
          <a:p>
            <a:pPr marL="342900" lvl="0" indent="-342900">
              <a:buFont typeface="Arial" panose="020B0604020202020204" pitchFamily="34" charset="0"/>
              <a:buChar char="•"/>
              <a:defRPr/>
            </a:pPr>
            <a:r>
              <a:rPr lang="en-US" sz="2400" b="1" dirty="0">
                <a:latin typeface="Yu Gothic UI" panose="020B0500000000000000" pitchFamily="34" charset="-128"/>
                <a:ea typeface="Yu Gothic UI" panose="020B0500000000000000" pitchFamily="34" charset="-128"/>
              </a:rPr>
              <a:t>Attribute data</a:t>
            </a:r>
            <a:r>
              <a:rPr lang="en-US" sz="2400" dirty="0">
                <a:latin typeface="Yu Gothic UI" panose="020B0500000000000000" pitchFamily="34" charset="-128"/>
                <a:ea typeface="Yu Gothic UI" panose="020B0500000000000000" pitchFamily="34" charset="-128"/>
              </a:rPr>
              <a:t> contain information about </a:t>
            </a:r>
            <a:r>
              <a:rPr lang="en-US" sz="2400" b="1" dirty="0">
                <a:latin typeface="Yu Gothic UI" panose="020B0500000000000000" pitchFamily="34" charset="-128"/>
                <a:ea typeface="Yu Gothic UI" panose="020B0500000000000000" pitchFamily="34" charset="-128"/>
              </a:rPr>
              <a:t>what, where, and why of spatial data</a:t>
            </a:r>
            <a:r>
              <a:rPr lang="en-US" sz="2400" dirty="0">
                <a:latin typeface="Yu Gothic UI" panose="020B0500000000000000" pitchFamily="34" charset="-128"/>
                <a:ea typeface="Yu Gothic UI" panose="020B0500000000000000" pitchFamily="34" charset="-128"/>
              </a:rPr>
              <a:t> </a:t>
            </a:r>
          </a:p>
          <a:p>
            <a:pPr marL="342900" lvl="0" indent="-342900">
              <a:buFont typeface="Arial" panose="020B0604020202020204" pitchFamily="34" charset="0"/>
              <a:buChar char="•"/>
              <a:defRPr/>
            </a:pPr>
            <a:r>
              <a:rPr lang="en-US" sz="2400" dirty="0">
                <a:latin typeface="Yu Gothic UI" panose="020B0500000000000000" pitchFamily="34" charset="-128"/>
                <a:ea typeface="Yu Gothic UI" panose="020B0500000000000000" pitchFamily="34" charset="-128"/>
              </a:rPr>
              <a:t>It is appended in tabular format to spatial features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00" y="2081750"/>
            <a:ext cx="6931087" cy="4295562"/>
          </a:xfrm>
          <a:prstGeom prst="rect">
            <a:avLst/>
          </a:prstGeom>
        </p:spPr>
      </p:pic>
      <p:sp>
        <p:nvSpPr>
          <p:cNvPr id="9" name="Rectangle 8"/>
          <p:cNvSpPr/>
          <p:nvPr/>
        </p:nvSpPr>
        <p:spPr>
          <a:xfrm>
            <a:off x="7969716" y="5554256"/>
            <a:ext cx="4042612" cy="707886"/>
          </a:xfrm>
          <a:prstGeom prst="rect">
            <a:avLst/>
          </a:prstGeom>
        </p:spPr>
        <p:txBody>
          <a:bodyPr wrap="square">
            <a:spAutoFit/>
          </a:bodyPr>
          <a:lstStyle/>
          <a:p>
            <a:r>
              <a:rPr lang="en-US" altLang="nb-NO" sz="2000" i="1" dirty="0">
                <a:solidFill>
                  <a:schemeClr val="tx1">
                    <a:lumMod val="50000"/>
                    <a:lumOff val="50000"/>
                  </a:schemeClr>
                </a:solidFill>
                <a:latin typeface="Yu Gothic UI" panose="020B0500000000000000" pitchFamily="34" charset="-128"/>
                <a:ea typeface="Yu Gothic UI" panose="020B0500000000000000" pitchFamily="34" charset="-128"/>
              </a:rPr>
              <a:t>Some examples of Attribute table for points, lines and polygons</a:t>
            </a:r>
            <a:endParaRPr lang="nb-NO" sz="2000" i="1" dirty="0">
              <a:solidFill>
                <a:schemeClr val="tx1">
                  <a:lumMod val="50000"/>
                  <a:lumOff val="50000"/>
                </a:schemeClr>
              </a:solidFill>
            </a:endParaRPr>
          </a:p>
        </p:txBody>
      </p:sp>
    </p:spTree>
    <p:extLst>
      <p:ext uri="{BB962C8B-B14F-4D97-AF65-F5344CB8AC3E}">
        <p14:creationId xmlns:p14="http://schemas.microsoft.com/office/powerpoint/2010/main" val="1039114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Attributes (level of measurement)</a:t>
            </a:r>
          </a:p>
        </p:txBody>
      </p:sp>
      <p:sp>
        <p:nvSpPr>
          <p:cNvPr id="10" name="Rectangle 3"/>
          <p:cNvSpPr txBox="1">
            <a:spLocks noChangeArrowheads="1"/>
          </p:cNvSpPr>
          <p:nvPr/>
        </p:nvSpPr>
        <p:spPr>
          <a:xfrm>
            <a:off x="619518" y="1830828"/>
            <a:ext cx="10325598" cy="3271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50000"/>
              </a:lnSpc>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Nominal</a:t>
            </a:r>
          </a:p>
          <a:p>
            <a:pPr marL="542925" indent="-542925">
              <a:lnSpc>
                <a:spcPct val="150000"/>
              </a:lnSpc>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Ordinal</a:t>
            </a:r>
          </a:p>
          <a:p>
            <a:pPr marL="542925" indent="-542925">
              <a:lnSpc>
                <a:spcPct val="150000"/>
              </a:lnSpc>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Interval</a:t>
            </a:r>
          </a:p>
          <a:p>
            <a:pPr marL="542925" indent="-542925">
              <a:lnSpc>
                <a:spcPct val="150000"/>
              </a:lnSpc>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Ratio</a:t>
            </a:r>
          </a:p>
          <a:p>
            <a:pPr marL="542925" indent="-542925">
              <a:buClr>
                <a:srgbClr val="1F7F79"/>
              </a:buClr>
              <a:buFont typeface="Segoe UI" panose="020B0502040204020203" pitchFamily="34" charset="0"/>
              <a:buChar char="⃣"/>
            </a:pPr>
            <a:endParaRPr lang="en-US" altLang="nb-NO" sz="1400" b="1" dirty="0">
              <a:latin typeface="Yu Gothic UI" panose="020B0500000000000000" pitchFamily="34" charset="-128"/>
              <a:ea typeface="Yu Gothic UI" panose="020B0500000000000000" pitchFamily="34" charset="-128"/>
              <a:cs typeface="Segoe UI" panose="020B0502040204020203" pitchFamily="34" charset="0"/>
            </a:endParaRPr>
          </a:p>
          <a:p>
            <a:pPr marL="542925" lvl="1" indent="0">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2" name="Rectangle 1"/>
          <p:cNvSpPr/>
          <p:nvPr/>
        </p:nvSpPr>
        <p:spPr>
          <a:xfrm>
            <a:off x="422613" y="1369163"/>
            <a:ext cx="10598313" cy="461665"/>
          </a:xfrm>
          <a:prstGeom prst="rect">
            <a:avLst/>
          </a:prstGeom>
        </p:spPr>
        <p:txBody>
          <a:bodyPr wrap="square">
            <a:spAutoFit/>
          </a:bodyPr>
          <a:lstStyle/>
          <a:p>
            <a:pPr lvl="0">
              <a:defRPr/>
            </a:pPr>
            <a:r>
              <a:rPr lang="en-US" sz="2400" dirty="0">
                <a:latin typeface="Yu Gothic UI" panose="020B0500000000000000" pitchFamily="34" charset="-128"/>
                <a:ea typeface="Yu Gothic UI" panose="020B0500000000000000" pitchFamily="34" charset="-128"/>
              </a:rPr>
              <a:t>Measurement values can be divided into four types:</a:t>
            </a:r>
          </a:p>
        </p:txBody>
      </p:sp>
    </p:spTree>
    <p:extLst>
      <p:ext uri="{BB962C8B-B14F-4D97-AF65-F5344CB8AC3E}">
        <p14:creationId xmlns:p14="http://schemas.microsoft.com/office/powerpoint/2010/main" val="28597543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Attributes (level of measurement)</a:t>
            </a:r>
          </a:p>
        </p:txBody>
      </p:sp>
      <p:sp>
        <p:nvSpPr>
          <p:cNvPr id="10" name="Rectangle 3"/>
          <p:cNvSpPr txBox="1">
            <a:spLocks noChangeArrowheads="1"/>
          </p:cNvSpPr>
          <p:nvPr/>
        </p:nvSpPr>
        <p:spPr>
          <a:xfrm>
            <a:off x="482865" y="1454430"/>
            <a:ext cx="11336958" cy="54035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Nominal </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t</a:t>
            </a: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o identify or distinguish one entity from another</a:t>
            </a: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5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These values are qualities, not quantities</a:t>
            </a:r>
          </a:p>
          <a:p>
            <a:pPr marL="893763" lvl="1" indent="-350838">
              <a:lnSpc>
                <a:spcPct val="15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Identification / labelling of data </a:t>
            </a:r>
            <a:r>
              <a:rPr lang="en-GB" altLang="nb-NO" dirty="0">
                <a:solidFill>
                  <a:prstClr val="black"/>
                </a:solidFill>
                <a:latin typeface="Yu Gothic UI" panose="020B0500000000000000" pitchFamily="34" charset="-128"/>
                <a:ea typeface="Yu Gothic UI" panose="020B0500000000000000" pitchFamily="34" charset="-128"/>
              </a:rPr>
              <a:t>(e.g. ID number in the attribute table)</a:t>
            </a:r>
          </a:p>
          <a:p>
            <a:pPr marL="893763" lvl="1" indent="-350838">
              <a:lnSpc>
                <a:spcPct val="15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These data have no particular order or hierarchy</a:t>
            </a: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Establish group, class, member, or category with which the object is associated</a:t>
            </a:r>
          </a:p>
          <a:p>
            <a:pPr marL="893763" lvl="1" indent="-350838">
              <a:lnSpc>
                <a:spcPct val="100000"/>
              </a:lnSpc>
              <a:spcBef>
                <a:spcPts val="0"/>
              </a:spcBef>
              <a:buFont typeface="Segoe UI" panose="020B0502040204020203" pitchFamily="34" charset="0"/>
              <a:buChar char="–"/>
            </a:pPr>
            <a:endParaRPr lang="en-GB" altLang="nb-NO" sz="2800" dirty="0">
              <a:solidFill>
                <a:prstClr val="black"/>
              </a:solidFill>
              <a:latin typeface="Yu Gothic UI" panose="020B0500000000000000" pitchFamily="34" charset="-128"/>
              <a:ea typeface="Yu Gothic UI" panose="020B0500000000000000" pitchFamily="34" charset="-128"/>
            </a:endParaRPr>
          </a:p>
          <a:p>
            <a:pPr marL="1000125" lvl="1" indent="-457200">
              <a:lnSpc>
                <a:spcPct val="100000"/>
              </a:lnSpc>
              <a:spcBef>
                <a:spcPts val="0"/>
              </a:spcBef>
            </a:pPr>
            <a:r>
              <a:rPr lang="en-US" i="1" dirty="0">
                <a:latin typeface="Yu Gothic UI" panose="020B0500000000000000" pitchFamily="34" charset="-128"/>
                <a:ea typeface="Yu Gothic UI" panose="020B0500000000000000" pitchFamily="34" charset="-128"/>
              </a:rPr>
              <a:t>Examples: ID numbers, zip codes</a:t>
            </a:r>
            <a:endParaRPr lang="nb-NO" altLang="nb-NO" i="1"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GB" altLang="nb-NO" sz="2800" dirty="0">
              <a:solidFill>
                <a:prstClr val="black"/>
              </a:solidFill>
              <a:latin typeface="Yu Gothic UI" panose="020B0500000000000000" pitchFamily="34" charset="-128"/>
              <a:ea typeface="Yu Gothic UI" panose="020B0500000000000000" pitchFamily="34" charset="-128"/>
            </a:endParaRPr>
          </a:p>
          <a:p>
            <a:pPr marL="542925" lvl="1" indent="0">
              <a:lnSpc>
                <a:spcPct val="100000"/>
              </a:lnSpc>
              <a:spcBef>
                <a:spcPts val="0"/>
              </a:spcBef>
              <a:buNone/>
            </a:pPr>
            <a:endParaRPr lang="en-US" altLang="nb-NO" sz="1600" b="1" dirty="0">
              <a:latin typeface="Yu Gothic UI" panose="020B0500000000000000" pitchFamily="34" charset="-128"/>
              <a:ea typeface="Yu Gothic UI" panose="020B0500000000000000" pitchFamily="34" charset="-128"/>
              <a:cs typeface="Segoe UI" panose="020B0502040204020203" pitchFamily="34" charset="0"/>
            </a:endParaRPr>
          </a:p>
          <a:p>
            <a:pPr marL="542925" lvl="1" indent="0">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spTree>
    <p:extLst>
      <p:ext uri="{BB962C8B-B14F-4D97-AF65-F5344CB8AC3E}">
        <p14:creationId xmlns:p14="http://schemas.microsoft.com/office/powerpoint/2010/main" val="3599061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Attributes (level of measurement)</a:t>
            </a:r>
          </a:p>
        </p:txBody>
      </p:sp>
      <p:sp>
        <p:nvSpPr>
          <p:cNvPr id="10" name="Rectangle 3"/>
          <p:cNvSpPr txBox="1">
            <a:spLocks noChangeArrowheads="1"/>
          </p:cNvSpPr>
          <p:nvPr/>
        </p:nvSpPr>
        <p:spPr>
          <a:xfrm>
            <a:off x="482865" y="1454431"/>
            <a:ext cx="10674006" cy="4520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Ordinal</a:t>
            </a: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50000"/>
              </a:lnSpc>
              <a:spcBef>
                <a:spcPts val="0"/>
              </a:spcBef>
              <a:buFont typeface="Segoe UI" panose="020B0502040204020203" pitchFamily="34" charset="0"/>
              <a:buChar char="–"/>
            </a:pPr>
            <a:r>
              <a:rPr lang="en-GB" altLang="nb-NO" sz="2800">
                <a:solidFill>
                  <a:prstClr val="black"/>
                </a:solidFill>
                <a:latin typeface="Yu Gothic UI" panose="020B0500000000000000" pitchFamily="34" charset="-128"/>
                <a:ea typeface="Yu Gothic UI" panose="020B0500000000000000" pitchFamily="34" charset="-128"/>
              </a:rPr>
              <a:t>Data </a:t>
            </a:r>
            <a:r>
              <a:rPr lang="en-GB" altLang="nb-NO" sz="2800" dirty="0">
                <a:solidFill>
                  <a:prstClr val="black"/>
                </a:solidFill>
                <a:latin typeface="Yu Gothic UI" panose="020B0500000000000000" pitchFamily="34" charset="-128"/>
                <a:ea typeface="Yu Gothic UI" panose="020B0500000000000000" pitchFamily="34" charset="-128"/>
              </a:rPr>
              <a:t>ranked based on particular  characteristics </a:t>
            </a:r>
          </a:p>
          <a:p>
            <a:pPr marL="893763" lvl="1" indent="-350838">
              <a:lnSpc>
                <a:spcPct val="15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Gives us insight into logical comparison of spatial objects (determine position )</a:t>
            </a:r>
          </a:p>
          <a:p>
            <a:pPr marL="893763" lvl="1" indent="-350838">
              <a:lnSpc>
                <a:spcPct val="100000"/>
              </a:lnSpc>
              <a:spcBef>
                <a:spcPts val="0"/>
              </a:spcBef>
              <a:buFont typeface="Segoe UI" panose="020B0502040204020203" pitchFamily="34" charset="0"/>
              <a:buChar char="–"/>
            </a:pP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dirty="0">
                <a:solidFill>
                  <a:prstClr val="black"/>
                </a:solidFill>
                <a:latin typeface="Yu Gothic UI" panose="020B0500000000000000" pitchFamily="34" charset="-128"/>
                <a:ea typeface="Yu Gothic UI" panose="020B0500000000000000" pitchFamily="34" charset="-128"/>
              </a:rPr>
              <a:t>Examples:</a:t>
            </a:r>
          </a:p>
          <a:p>
            <a:pPr marL="1350963" lvl="2" indent="-350838">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very hot, hot, cold, very cold, warm</a:t>
            </a:r>
          </a:p>
          <a:p>
            <a:pPr marL="542925" lvl="1" indent="0">
              <a:lnSpc>
                <a:spcPct val="100000"/>
              </a:lnSpc>
              <a:spcBef>
                <a:spcPts val="0"/>
              </a:spcBef>
              <a:buNone/>
            </a:pPr>
            <a:endParaRPr lang="en-US" altLang="nb-NO" sz="1600" b="1" dirty="0">
              <a:latin typeface="Yu Gothic UI" panose="020B0500000000000000" pitchFamily="34" charset="-128"/>
              <a:ea typeface="Yu Gothic UI" panose="020B0500000000000000" pitchFamily="34" charset="-128"/>
              <a:cs typeface="Segoe UI" panose="020B0502040204020203" pitchFamily="34" charset="0"/>
            </a:endParaRPr>
          </a:p>
          <a:p>
            <a:pPr marL="542925" lvl="1" indent="0">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spTree>
    <p:extLst>
      <p:ext uri="{BB962C8B-B14F-4D97-AF65-F5344CB8AC3E}">
        <p14:creationId xmlns:p14="http://schemas.microsoft.com/office/powerpoint/2010/main" val="37870904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482864" y="1245107"/>
            <a:ext cx="10947135"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5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Interval</a:t>
            </a: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Number assigned to items measured</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Measured on a </a:t>
            </a:r>
            <a:r>
              <a:rPr lang="en-GB" altLang="nb-NO" sz="2800" b="1" u="sng" dirty="0">
                <a:solidFill>
                  <a:prstClr val="black"/>
                </a:solidFill>
                <a:latin typeface="Yu Gothic UI" panose="020B0500000000000000" pitchFamily="34" charset="-128"/>
                <a:ea typeface="Yu Gothic UI" panose="020B0500000000000000" pitchFamily="34" charset="-128"/>
              </a:rPr>
              <a:t>relative</a:t>
            </a:r>
            <a:r>
              <a:rPr lang="en-GB" altLang="nb-NO" sz="2800" dirty="0">
                <a:solidFill>
                  <a:prstClr val="black"/>
                </a:solidFill>
                <a:latin typeface="Yu Gothic UI" panose="020B0500000000000000" pitchFamily="34" charset="-128"/>
                <a:ea typeface="Yu Gothic UI" panose="020B0500000000000000" pitchFamily="34" charset="-128"/>
              </a:rPr>
              <a:t> scale rather than absolute scale</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Values are </a:t>
            </a:r>
            <a:r>
              <a:rPr lang="en-US" altLang="nb-NO" sz="2800" b="1" dirty="0">
                <a:solidFill>
                  <a:prstClr val="black"/>
                </a:solidFill>
                <a:latin typeface="Yu Gothic UI" panose="020B0500000000000000" pitchFamily="34" charset="-128"/>
                <a:ea typeface="Yu Gothic UI" panose="020B0500000000000000" pitchFamily="34" charset="-128"/>
              </a:rPr>
              <a:t>not</a:t>
            </a:r>
            <a:r>
              <a:rPr lang="en-US" altLang="nb-NO" sz="2800" dirty="0">
                <a:solidFill>
                  <a:prstClr val="black"/>
                </a:solidFill>
                <a:latin typeface="Yu Gothic UI" panose="020B0500000000000000" pitchFamily="34" charset="-128"/>
                <a:ea typeface="Yu Gothic UI" panose="020B0500000000000000" pitchFamily="34" charset="-128"/>
              </a:rPr>
              <a:t> relative to a </a:t>
            </a:r>
            <a:r>
              <a:rPr lang="en-US" altLang="nb-NO" sz="2800" b="1" dirty="0">
                <a:solidFill>
                  <a:prstClr val="black"/>
                </a:solidFill>
                <a:latin typeface="Yu Gothic UI" panose="020B0500000000000000" pitchFamily="34" charset="-128"/>
                <a:ea typeface="Yu Gothic UI" panose="020B0500000000000000" pitchFamily="34" charset="-128"/>
              </a:rPr>
              <a:t>true zero point</a:t>
            </a:r>
            <a:r>
              <a:rPr lang="en-US" altLang="nb-NO" sz="2800" dirty="0">
                <a:solidFill>
                  <a:prstClr val="black"/>
                </a:solidFill>
                <a:latin typeface="Yu Gothic UI" panose="020B0500000000000000" pitchFamily="34" charset="-128"/>
                <a:ea typeface="Yu Gothic UI" panose="020B0500000000000000" pitchFamily="34" charset="-128"/>
              </a:rPr>
              <a:t> in time or space</a:t>
            </a: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Data can be compared with more precise estimates of the differences than nominal or ordinal levels</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The difference between values makes sense but not ratio of interval data</a:t>
            </a:r>
          </a:p>
          <a:p>
            <a:pPr marL="1000125" lvl="2" indent="0">
              <a:lnSpc>
                <a:spcPct val="100000"/>
              </a:lnSpc>
              <a:spcBef>
                <a:spcPts val="0"/>
              </a:spcBef>
              <a:buNone/>
            </a:pPr>
            <a:endParaRPr lang="en-GB" altLang="nb-NO" sz="16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dirty="0">
                <a:solidFill>
                  <a:prstClr val="black"/>
                </a:solidFill>
                <a:latin typeface="Yu Gothic UI" panose="020B0500000000000000" pitchFamily="34" charset="-128"/>
                <a:ea typeface="Yu Gothic UI" panose="020B0500000000000000" pitchFamily="34" charset="-128"/>
              </a:rPr>
              <a:t>Examples:</a:t>
            </a:r>
          </a:p>
          <a:p>
            <a:pPr marL="1350963" lvl="2" indent="-350838">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Time of day, calendar years, Fahrenheit temperature scale, pH values </a:t>
            </a: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Attributes (level of measurement)</a:t>
            </a:r>
          </a:p>
        </p:txBody>
      </p:sp>
    </p:spTree>
    <p:extLst>
      <p:ext uri="{BB962C8B-B14F-4D97-AF65-F5344CB8AC3E}">
        <p14:creationId xmlns:p14="http://schemas.microsoft.com/office/powerpoint/2010/main" val="5949703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482864" y="1245108"/>
            <a:ext cx="11404335" cy="52178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50000"/>
              </a:lnSpc>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Ratio</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Number assigned to items measured</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Measured on a </a:t>
            </a:r>
            <a:r>
              <a:rPr lang="en-GB" altLang="nb-NO" sz="2800" b="1" u="sng" dirty="0">
                <a:solidFill>
                  <a:prstClr val="black"/>
                </a:solidFill>
                <a:latin typeface="Yu Gothic UI" panose="020B0500000000000000" pitchFamily="34" charset="-128"/>
                <a:ea typeface="Yu Gothic UI" panose="020B0500000000000000" pitchFamily="34" charset="-128"/>
              </a:rPr>
              <a:t>absolute</a:t>
            </a:r>
            <a:r>
              <a:rPr lang="en-GB" altLang="nb-NO" sz="2800" dirty="0">
                <a:solidFill>
                  <a:prstClr val="black"/>
                </a:solidFill>
                <a:latin typeface="Yu Gothic UI" panose="020B0500000000000000" pitchFamily="34" charset="-128"/>
                <a:ea typeface="Yu Gothic UI" panose="020B0500000000000000" pitchFamily="34" charset="-128"/>
              </a:rPr>
              <a:t> scale rather than relative scale </a:t>
            </a:r>
          </a:p>
          <a:p>
            <a:pPr marL="1000125" lvl="2" indent="0">
              <a:lnSpc>
                <a:spcPct val="100000"/>
              </a:lnSpc>
              <a:spcBef>
                <a:spcPts val="0"/>
              </a:spcBef>
              <a:buNone/>
            </a:pPr>
            <a:r>
              <a:rPr lang="en-GB" altLang="nb-NO" sz="2400" dirty="0">
                <a:solidFill>
                  <a:prstClr val="black"/>
                </a:solidFill>
                <a:latin typeface="Yu Gothic UI" panose="020B0500000000000000" pitchFamily="34" charset="-128"/>
                <a:ea typeface="Yu Gothic UI" panose="020B0500000000000000" pitchFamily="34" charset="-128"/>
              </a:rPr>
              <a:t>(use true 0 point in scaling)</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Data can be compared with more precise estimates of the differences than nominal or ordinal levels</a:t>
            </a:r>
          </a:p>
          <a:p>
            <a:pPr marL="1000125" lvl="2" indent="0">
              <a:lnSpc>
                <a:spcPct val="100000"/>
              </a:lnSpc>
              <a:spcBef>
                <a:spcPts val="0"/>
              </a:spcBef>
              <a:buNone/>
            </a:pPr>
            <a:endParaRPr lang="en-GB" altLang="nb-NO" sz="16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dirty="0">
                <a:solidFill>
                  <a:prstClr val="black"/>
                </a:solidFill>
                <a:latin typeface="Yu Gothic UI" panose="020B0500000000000000" pitchFamily="34" charset="-128"/>
                <a:ea typeface="Yu Gothic UI" panose="020B0500000000000000" pitchFamily="34" charset="-128"/>
              </a:rPr>
              <a:t>Examples:</a:t>
            </a:r>
          </a:p>
          <a:p>
            <a:pPr marL="1350963" lvl="2" indent="-350838">
              <a:lnSpc>
                <a:spcPct val="100000"/>
              </a:lnSpc>
              <a:spcBef>
                <a:spcPts val="0"/>
              </a:spcBef>
            </a:pPr>
            <a:r>
              <a:rPr lang="en-GB" altLang="nb-NO" sz="2400" dirty="0">
                <a:solidFill>
                  <a:prstClr val="black"/>
                </a:solidFill>
                <a:latin typeface="Yu Gothic UI" panose="020B0500000000000000" pitchFamily="34" charset="-128"/>
                <a:ea typeface="Yu Gothic UI" panose="020B0500000000000000" pitchFamily="34" charset="-128"/>
              </a:rPr>
              <a:t>Measurements of length, volume, density, total precipitation, population density, area of countries</a:t>
            </a:r>
          </a:p>
          <a:p>
            <a:pPr marL="893763" lvl="1" indent="-350838">
              <a:lnSpc>
                <a:spcPct val="100000"/>
              </a:lnSpc>
              <a:spcBef>
                <a:spcPts val="0"/>
              </a:spcBef>
              <a:buFont typeface="Segoe UI" panose="020B0502040204020203" pitchFamily="34" charset="0"/>
              <a:buChar char="–"/>
            </a:pPr>
            <a:endParaRPr lang="en-GB" altLang="nb-NO" sz="2800" dirty="0">
              <a:solidFill>
                <a:prstClr val="black"/>
              </a:solidFill>
              <a:latin typeface="Yu Gothic UI" panose="020B0500000000000000" pitchFamily="34" charset="-128"/>
              <a:ea typeface="Yu Gothic UI" panose="020B0500000000000000" pitchFamily="34" charset="-128"/>
            </a:endParaRPr>
          </a:p>
          <a:p>
            <a:pPr marL="542925" indent="-542925">
              <a:lnSpc>
                <a:spcPct val="150000"/>
              </a:lnSpc>
              <a:buClr>
                <a:srgbClr val="1F7F79"/>
              </a:buClr>
              <a:buFont typeface="Segoe UI" panose="020B0502040204020203" pitchFamily="34" charset="0"/>
              <a:buChar char="⃣"/>
            </a:pPr>
            <a:endParaRPr lang="en-GB" altLang="nb-NO" sz="2800"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Attributes (level of measurement)</a:t>
            </a:r>
          </a:p>
        </p:txBody>
      </p:sp>
    </p:spTree>
    <p:extLst>
      <p:ext uri="{BB962C8B-B14F-4D97-AF65-F5344CB8AC3E}">
        <p14:creationId xmlns:p14="http://schemas.microsoft.com/office/powerpoint/2010/main" val="2624214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482865" y="1245108"/>
            <a:ext cx="10674006" cy="49122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50000"/>
              </a:lnSpc>
              <a:buClr>
                <a:srgbClr val="1F7F79"/>
              </a:buClr>
              <a:buFont typeface="Segoe UI" panose="020B0502040204020203" pitchFamily="34" charset="0"/>
              <a:buChar char="⃣"/>
            </a:pPr>
            <a:r>
              <a:rPr lang="en-GB" altLang="nb-NO" sz="3200" b="1" dirty="0">
                <a:latin typeface="Yu Gothic UI" panose="020B0500000000000000" pitchFamily="34" charset="-128"/>
                <a:ea typeface="Yu Gothic UI" panose="020B0500000000000000" pitchFamily="34" charset="-128"/>
                <a:cs typeface="Segoe UI" panose="020B0502040204020203" pitchFamily="34" charset="0"/>
              </a:rPr>
              <a:t>Nominal</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A comparison is not possible</a:t>
            </a:r>
            <a:endParaRPr lang="en-GB" altLang="nb-NO" sz="32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50000"/>
              </a:lnSpc>
              <a:buClr>
                <a:srgbClr val="1F7F79"/>
              </a:buClr>
              <a:buFont typeface="Segoe UI" panose="020B0502040204020203" pitchFamily="34" charset="0"/>
              <a:buChar char="⃣"/>
            </a:pPr>
            <a:r>
              <a:rPr lang="en-GB" altLang="nb-NO" sz="3200" b="1" dirty="0">
                <a:latin typeface="Yu Gothic UI" panose="020B0500000000000000" pitchFamily="34" charset="-128"/>
                <a:ea typeface="Yu Gothic UI" panose="020B0500000000000000" pitchFamily="34" charset="-128"/>
                <a:cs typeface="Segoe UI" panose="020B0502040204020203" pitchFamily="34" charset="0"/>
              </a:rPr>
              <a:t>Ordinal</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Comparison in terms of greater than, less than, equal to</a:t>
            </a:r>
            <a:endParaRPr lang="en-GB" altLang="nb-NO" sz="32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50000"/>
              </a:lnSpc>
              <a:buClr>
                <a:srgbClr val="1F7F79"/>
              </a:buClr>
              <a:buFont typeface="Segoe UI" panose="020B0502040204020203" pitchFamily="34" charset="0"/>
              <a:buChar char="⃣"/>
            </a:pPr>
            <a:r>
              <a:rPr lang="en-GB" altLang="nb-NO" sz="3200" b="1" dirty="0">
                <a:latin typeface="Yu Gothic UI" panose="020B0500000000000000" pitchFamily="34" charset="-128"/>
                <a:ea typeface="Yu Gothic UI" panose="020B0500000000000000" pitchFamily="34" charset="-128"/>
                <a:cs typeface="Segoe UI" panose="020B0502040204020203" pitchFamily="34" charset="0"/>
              </a:rPr>
              <a:t>Interval / ratio</a:t>
            </a: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Mathematical operations</a:t>
            </a:r>
          </a:p>
          <a:p>
            <a:pPr marL="1457325" lvl="2" indent="-457200">
              <a:lnSpc>
                <a:spcPct val="100000"/>
              </a:lnSpc>
              <a:spcBef>
                <a:spcPts val="0"/>
              </a:spcBef>
            </a:pPr>
            <a:r>
              <a:rPr lang="en-GB" altLang="nb-NO" sz="280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Interval: addition, subtraction</a:t>
            </a:r>
          </a:p>
          <a:p>
            <a:pPr marL="1457325" lvl="2" indent="-457200">
              <a:lnSpc>
                <a:spcPct val="100000"/>
              </a:lnSpc>
              <a:spcBef>
                <a:spcPts val="0"/>
              </a:spcBef>
            </a:pPr>
            <a:r>
              <a:rPr lang="en-GB" altLang="nb-NO" sz="2800" dirty="0">
                <a:solidFill>
                  <a:prstClr val="black"/>
                </a:solidFill>
                <a:latin typeface="Yu Gothic UI" panose="020B0500000000000000" pitchFamily="34" charset="-128"/>
                <a:ea typeface="Yu Gothic UI" panose="020B0500000000000000" pitchFamily="34" charset="-128"/>
                <a:cs typeface="Segoe UI" panose="020B0502040204020203" pitchFamily="34" charset="0"/>
              </a:rPr>
              <a:t>Ratio: add, sub, multiply, divide</a:t>
            </a:r>
            <a:endParaRPr lang="en-GB" altLang="nb-NO" sz="1600" dirty="0">
              <a:latin typeface="Yu Gothic UI" panose="020B0500000000000000" pitchFamily="34" charset="-128"/>
              <a:ea typeface="Yu Gothic UI" panose="020B0500000000000000" pitchFamily="34" charset="-128"/>
              <a:cs typeface="Segoe UI" panose="020B0502040204020203" pitchFamily="34" charset="0"/>
            </a:endParaRPr>
          </a:p>
          <a:p>
            <a:pPr marL="542925" lvl="1" indent="0">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9" name="Rectangle 8"/>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Attributes (level of measurement):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summary</a:t>
            </a:r>
          </a:p>
        </p:txBody>
      </p:sp>
    </p:spTree>
    <p:extLst>
      <p:ext uri="{BB962C8B-B14F-4D97-AF65-F5344CB8AC3E}">
        <p14:creationId xmlns:p14="http://schemas.microsoft.com/office/powerpoint/2010/main" val="20734061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698035" y="2183032"/>
            <a:ext cx="5022529" cy="3484121"/>
          </a:xfrm>
          <a:prstGeom prst="roundRect">
            <a:avLst>
              <a:gd name="adj" fmla="val 9566"/>
            </a:avLst>
          </a:prstGeom>
          <a:solidFill>
            <a:schemeClr val="bg2">
              <a:lumMod val="75000"/>
              <a:alpha val="51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1" name="Rounded Rectangle 10"/>
          <p:cNvSpPr/>
          <p:nvPr/>
        </p:nvSpPr>
        <p:spPr>
          <a:xfrm>
            <a:off x="352404" y="2177046"/>
            <a:ext cx="2990813" cy="3494272"/>
          </a:xfrm>
          <a:prstGeom prst="roundRect">
            <a:avLst>
              <a:gd name="adj" fmla="val 8239"/>
            </a:avLst>
          </a:prstGeom>
          <a:solidFill>
            <a:schemeClr val="bg2">
              <a:lumMod val="75000"/>
              <a:alpha val="51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9" name="Oval 18"/>
          <p:cNvSpPr/>
          <p:nvPr/>
        </p:nvSpPr>
        <p:spPr>
          <a:xfrm>
            <a:off x="8062651" y="1862389"/>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File format </a:t>
            </a:r>
          </a:p>
        </p:txBody>
      </p:sp>
      <p:sp>
        <p:nvSpPr>
          <p:cNvPr id="10" name="Rectangle 9"/>
          <p:cNvSpPr/>
          <p:nvPr/>
        </p:nvSpPr>
        <p:spPr>
          <a:xfrm>
            <a:off x="369453" y="2318202"/>
            <a:ext cx="2973764" cy="3108543"/>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GIS</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lvl="0" indent="-457200">
              <a:buFont typeface="Arial" panose="020B0604020202020204" pitchFamily="34" charset="0"/>
              <a:buChar char="•"/>
            </a:pPr>
            <a:r>
              <a:rPr lang="en-GB" sz="2800" dirty="0">
                <a:solidFill>
                  <a:srgbClr val="E7E6E6">
                    <a:lumMod val="90000"/>
                  </a:srgbClr>
                </a:solidFill>
                <a:latin typeface="Yu Gothic UI" panose="020B0500000000000000" pitchFamily="34" charset="-128"/>
                <a:ea typeface="Yu Gothic UI" panose="020B0500000000000000" pitchFamily="34" charset="-128"/>
                <a:cs typeface="Segoe UI" panose="020B0502040204020203" pitchFamily="34" charset="0"/>
              </a:rPr>
              <a:t>Spatial-temporal</a:t>
            </a:r>
          </a:p>
          <a:p>
            <a:pPr marL="457200" lvl="0" indent="-457200">
              <a:buFont typeface="Arial" panose="020B0604020202020204" pitchFamily="34" charset="0"/>
              <a:buChar char="•"/>
            </a:pPr>
            <a:r>
              <a:rPr lang="en-GB" sz="2800" dirty="0">
                <a:solidFill>
                  <a:srgbClr val="E7E6E6">
                    <a:lumMod val="90000"/>
                  </a:srgbClr>
                </a:solidFill>
                <a:latin typeface="Yu Gothic UI" panose="020B0500000000000000" pitchFamily="34" charset="-128"/>
                <a:ea typeface="Yu Gothic UI" panose="020B0500000000000000" pitchFamily="34" charset="-128"/>
                <a:cs typeface="Segoe UI" panose="020B0502040204020203" pitchFamily="34" charset="0"/>
              </a:rPr>
              <a:t>What is a GIS</a:t>
            </a:r>
          </a:p>
          <a:p>
            <a:pPr marL="457200" lvl="0" indent="-457200">
              <a:buFont typeface="Arial" panose="020B0604020202020204" pitchFamily="34" charset="0"/>
              <a:buChar char="•"/>
            </a:pPr>
            <a:r>
              <a:rPr lang="en-GB" sz="2800" dirty="0">
                <a:solidFill>
                  <a:srgbClr val="E7E6E6">
                    <a:lumMod val="90000"/>
                  </a:srgbClr>
                </a:solidFill>
                <a:latin typeface="Yu Gothic UI" panose="020B0500000000000000" pitchFamily="34" charset="-128"/>
                <a:ea typeface="Yu Gothic UI" panose="020B0500000000000000" pitchFamily="34" charset="-128"/>
                <a:cs typeface="Segoe UI" panose="020B0502040204020203" pitchFamily="34" charset="0"/>
              </a:rPr>
              <a:t>GIS applications</a:t>
            </a:r>
          </a:p>
        </p:txBody>
      </p:sp>
      <p:sp>
        <p:nvSpPr>
          <p:cNvPr id="22" name="Oval 21"/>
          <p:cNvSpPr/>
          <p:nvPr/>
        </p:nvSpPr>
        <p:spPr>
          <a:xfrm>
            <a:off x="2718638" y="1868092"/>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7" name="Rectangle 16"/>
          <p:cNvSpPr/>
          <p:nvPr/>
        </p:nvSpPr>
        <p:spPr>
          <a:xfrm>
            <a:off x="2865461" y="1855283"/>
            <a:ext cx="516488" cy="830997"/>
          </a:xfrm>
          <a:prstGeom prst="rect">
            <a:avLst/>
          </a:prstGeom>
        </p:spPr>
        <p:txBody>
          <a:bodyPr wrap="squar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4" name="Rectangle 23"/>
          <p:cNvSpPr/>
          <p:nvPr/>
        </p:nvSpPr>
        <p:spPr>
          <a:xfrm>
            <a:off x="3751401" y="2318202"/>
            <a:ext cx="5003230" cy="3231654"/>
          </a:xfrm>
          <a:prstGeom prst="rect">
            <a:avLst/>
          </a:prstGeom>
          <a:noFill/>
          <a:ln>
            <a:noFill/>
          </a:ln>
        </p:spPr>
        <p:txBody>
          <a:bodyPr wrap="square">
            <a:spAutoFit/>
          </a:bodyPr>
          <a:lstStyle/>
          <a:p>
            <a:pPr lvl="0"/>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Digital representation </a:t>
            </a:r>
          </a:p>
          <a:p>
            <a:pPr lvl="0"/>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of spatial data</a:t>
            </a:r>
          </a:p>
          <a:p>
            <a:pPr lvl="0"/>
            <a:endParaRPr lang="en-US"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lvl="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Geographic data</a:t>
            </a:r>
          </a:p>
          <a:p>
            <a:pPr marL="457200" lvl="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Continuous vs discrete data</a:t>
            </a:r>
          </a:p>
          <a:p>
            <a:pPr marL="457200" lvl="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Raster, Vector &amp; Topology</a:t>
            </a:r>
          </a:p>
          <a:p>
            <a:pPr marL="457200" lvl="0" indent="-4572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Attributes</a:t>
            </a:r>
            <a:endParaRPr lang="en-GB" sz="24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6" name="Rectangle 25"/>
          <p:cNvSpPr/>
          <p:nvPr/>
        </p:nvSpPr>
        <p:spPr>
          <a:xfrm>
            <a:off x="8214469" y="1856646"/>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0" name="Rounded Rectangle 19"/>
          <p:cNvSpPr/>
          <p:nvPr/>
        </p:nvSpPr>
        <p:spPr>
          <a:xfrm>
            <a:off x="9014690" y="2183032"/>
            <a:ext cx="288318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7" name="Rectangle 26"/>
          <p:cNvSpPr/>
          <p:nvPr/>
        </p:nvSpPr>
        <p:spPr>
          <a:xfrm>
            <a:off x="9274749" y="2318202"/>
            <a:ext cx="2623127" cy="1508105"/>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File </a:t>
            </a:r>
          </a:p>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format </a:t>
            </a:r>
          </a:p>
          <a:p>
            <a:endParaRPr lang="en-GB"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28" name="Oval 27"/>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283729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482865" y="1173120"/>
            <a:ext cx="11266112" cy="54907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Shape Files </a:t>
            </a: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Consisting of </a:t>
            </a:r>
            <a:r>
              <a:rPr lang="en-US" sz="2800" dirty="0">
                <a:latin typeface="Yu Gothic UI" panose="020B0500000000000000" pitchFamily="34" charset="-128"/>
                <a:ea typeface="Yu Gothic UI" panose="020B0500000000000000" pitchFamily="34" charset="-128"/>
              </a:rPr>
              <a:t>at least 3 files (.</a:t>
            </a:r>
            <a:r>
              <a:rPr lang="en-US" sz="2800" dirty="0" err="1">
                <a:latin typeface="Yu Gothic UI" panose="020B0500000000000000" pitchFamily="34" charset="-128"/>
                <a:ea typeface="Yu Gothic UI" panose="020B0500000000000000" pitchFamily="34" charset="-128"/>
              </a:rPr>
              <a:t>shp</a:t>
            </a:r>
            <a:r>
              <a:rPr lang="en-US" sz="2800" dirty="0">
                <a:latin typeface="Yu Gothic UI" panose="020B0500000000000000" pitchFamily="34" charset="-128"/>
                <a:ea typeface="Yu Gothic UI" panose="020B0500000000000000" pitchFamily="34" charset="-128"/>
              </a:rPr>
              <a:t> .</a:t>
            </a:r>
            <a:r>
              <a:rPr lang="en-US" sz="2800" dirty="0" err="1">
                <a:latin typeface="Yu Gothic UI" panose="020B0500000000000000" pitchFamily="34" charset="-128"/>
                <a:ea typeface="Yu Gothic UI" panose="020B0500000000000000" pitchFamily="34" charset="-128"/>
              </a:rPr>
              <a:t>shx</a:t>
            </a:r>
            <a:r>
              <a:rPr lang="en-US" sz="2800" dirty="0">
                <a:latin typeface="Yu Gothic UI" panose="020B0500000000000000" pitchFamily="34" charset="-128"/>
                <a:ea typeface="Yu Gothic UI" panose="020B0500000000000000" pitchFamily="34" charset="-128"/>
              </a:rPr>
              <a:t> .dbf)</a:t>
            </a:r>
            <a:endParaRPr lang="en-US" altLang="nb-NO" sz="2800" dirty="0">
              <a:solidFill>
                <a:prstClr val="black"/>
              </a:solidFill>
              <a:latin typeface="Yu Gothic UI" panose="020B0500000000000000" pitchFamily="34" charset="-128"/>
              <a:ea typeface="Yu Gothic UI" panose="020B0500000000000000" pitchFamily="34" charset="-128"/>
            </a:endParaRPr>
          </a:p>
          <a:p>
            <a:pPr marL="1350963" lvl="2" indent="-350838">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Main file: objects with ID codes and geometry (* .</a:t>
            </a:r>
            <a:r>
              <a:rPr lang="en-US" altLang="nb-NO" sz="2400" dirty="0" err="1">
                <a:solidFill>
                  <a:prstClr val="black"/>
                </a:solidFill>
                <a:latin typeface="Yu Gothic UI" panose="020B0500000000000000" pitchFamily="34" charset="-128"/>
                <a:ea typeface="Yu Gothic UI" panose="020B0500000000000000" pitchFamily="34" charset="-128"/>
              </a:rPr>
              <a:t>shp</a:t>
            </a:r>
            <a:r>
              <a:rPr lang="en-US" altLang="nb-NO" sz="2400" dirty="0">
                <a:solidFill>
                  <a:prstClr val="black"/>
                </a:solidFill>
                <a:latin typeface="Yu Gothic UI" panose="020B0500000000000000" pitchFamily="34" charset="-128"/>
                <a:ea typeface="Yu Gothic UI" panose="020B0500000000000000" pitchFamily="34" charset="-128"/>
              </a:rPr>
              <a:t>) </a:t>
            </a:r>
          </a:p>
          <a:p>
            <a:pPr marL="1350963" lvl="2" indent="-350838">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Index file: indexes for each object -&gt; navigation (* .</a:t>
            </a:r>
            <a:r>
              <a:rPr lang="en-US" altLang="nb-NO" sz="2400" dirty="0" err="1">
                <a:solidFill>
                  <a:prstClr val="black"/>
                </a:solidFill>
                <a:latin typeface="Yu Gothic UI" panose="020B0500000000000000" pitchFamily="34" charset="-128"/>
                <a:ea typeface="Yu Gothic UI" panose="020B0500000000000000" pitchFamily="34" charset="-128"/>
              </a:rPr>
              <a:t>shx</a:t>
            </a:r>
            <a:r>
              <a:rPr lang="en-US" altLang="nb-NO" sz="2400" dirty="0">
                <a:solidFill>
                  <a:prstClr val="black"/>
                </a:solidFill>
                <a:latin typeface="Yu Gothic UI" panose="020B0500000000000000" pitchFamily="34" charset="-128"/>
                <a:ea typeface="Yu Gothic UI" panose="020B0500000000000000" pitchFamily="34" charset="-128"/>
              </a:rPr>
              <a:t>) </a:t>
            </a:r>
          </a:p>
          <a:p>
            <a:pPr marL="1350963" lvl="2" indent="-350838">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Table (</a:t>
            </a:r>
            <a:r>
              <a:rPr lang="en-US" altLang="nb-NO" sz="2400" dirty="0" err="1">
                <a:solidFill>
                  <a:prstClr val="black"/>
                </a:solidFill>
                <a:latin typeface="Yu Gothic UI" panose="020B0500000000000000" pitchFamily="34" charset="-128"/>
                <a:ea typeface="Yu Gothic UI" panose="020B0500000000000000" pitchFamily="34" charset="-128"/>
              </a:rPr>
              <a:t>dBASE</a:t>
            </a:r>
            <a:r>
              <a:rPr lang="en-US" altLang="nb-NO" sz="2400" dirty="0">
                <a:solidFill>
                  <a:prstClr val="black"/>
                </a:solidFill>
                <a:latin typeface="Yu Gothic UI" panose="020B0500000000000000" pitchFamily="34" charset="-128"/>
                <a:ea typeface="Yu Gothic UI" panose="020B0500000000000000" pitchFamily="34" charset="-128"/>
              </a:rPr>
              <a:t>) with attributes (* .dbf) </a:t>
            </a:r>
          </a:p>
          <a:p>
            <a:pPr marL="1350963" lvl="2" indent="-350838">
              <a:lnSpc>
                <a:spcPct val="100000"/>
              </a:lnSpc>
              <a:spcBef>
                <a:spcPts val="0"/>
              </a:spcBef>
            </a:pP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geometry of each object is stored as a "shape" consisting of a set of vector coordinates </a:t>
            </a:r>
          </a:p>
          <a:p>
            <a:pPr marL="542925" lvl="1" indent="0">
              <a:lnSpc>
                <a:spcPct val="100000"/>
              </a:lnSpc>
              <a:spcBef>
                <a:spcPts val="0"/>
              </a:spcBef>
              <a:buNone/>
            </a:pPr>
            <a:endParaRPr lang="en-US"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Geometry types: </a:t>
            </a:r>
            <a:r>
              <a:rPr lang="en-US" sz="2800" dirty="0">
                <a:latin typeface="Yu Gothic UI" panose="020B0500000000000000" pitchFamily="34" charset="-128"/>
                <a:ea typeface="Yu Gothic UI" panose="020B0500000000000000" pitchFamily="34" charset="-128"/>
              </a:rPr>
              <a:t>Non topological data</a:t>
            </a:r>
          </a:p>
          <a:p>
            <a:pPr marL="893763" lvl="1" indent="-350838">
              <a:lnSpc>
                <a:spcPct val="100000"/>
              </a:lnSpc>
              <a:spcBef>
                <a:spcPts val="0"/>
              </a:spcBef>
              <a:buFont typeface="Segoe UI" panose="020B0502040204020203" pitchFamily="34" charset="0"/>
              <a:buChar char="–"/>
            </a:pPr>
            <a:endParaRPr lang="en-US" altLang="nb-NO" sz="2800" dirty="0">
              <a:solidFill>
                <a:prstClr val="black"/>
              </a:solidFill>
              <a:latin typeface="Yu Gothic UI" panose="020B0500000000000000" pitchFamily="34" charset="-128"/>
              <a:ea typeface="Yu Gothic UI" panose="020B0500000000000000" pitchFamily="34" charset="-128"/>
            </a:endParaRP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vector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780496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356" r="4458"/>
          <a:stretch/>
        </p:blipFill>
        <p:spPr>
          <a:xfrm>
            <a:off x="212136" y="1106119"/>
            <a:ext cx="6407648" cy="433995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060" y="1095845"/>
            <a:ext cx="5378605" cy="4074293"/>
          </a:xfrm>
          <a:prstGeom prst="rect">
            <a:avLst/>
          </a:prstGeom>
        </p:spPr>
      </p:pic>
      <p:sp>
        <p:nvSpPr>
          <p:cNvPr id="12" name="Rectangle 11"/>
          <p:cNvSpPr/>
          <p:nvPr/>
        </p:nvSpPr>
        <p:spPr>
          <a:xfrm>
            <a:off x="6655210" y="5149082"/>
            <a:ext cx="5512419" cy="307777"/>
          </a:xfrm>
          <a:prstGeom prst="rect">
            <a:avLst/>
          </a:prstGeom>
        </p:spPr>
        <p:txBody>
          <a:bodyPr wrap="square">
            <a:spAutoFit/>
          </a:bodyPr>
          <a:lstStyle/>
          <a:p>
            <a:r>
              <a:rPr lang="en-US" sz="1400" dirty="0">
                <a:solidFill>
                  <a:schemeClr val="bg1"/>
                </a:solidFill>
              </a:rPr>
              <a:t>Source: NOAA (National Oceanographic and Atmospheric Administration) </a:t>
            </a:r>
            <a:endParaRPr lang="nb-NO" sz="1400" dirty="0">
              <a:solidFill>
                <a:schemeClr val="bg1"/>
              </a:solidFill>
            </a:endParaRPr>
          </a:p>
        </p:txBody>
      </p:sp>
      <p:sp>
        <p:nvSpPr>
          <p:cNvPr id="10" name="Rectangle 9"/>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The evidence is everywhere</a:t>
            </a:r>
          </a:p>
        </p:txBody>
      </p:sp>
      <p:sp>
        <p:nvSpPr>
          <p:cNvPr id="11" name="Rectangle 10"/>
          <p:cNvSpPr/>
          <p:nvPr/>
        </p:nvSpPr>
        <p:spPr>
          <a:xfrm>
            <a:off x="6243655" y="5435803"/>
            <a:ext cx="5504752" cy="954107"/>
          </a:xfrm>
          <a:prstGeom prst="rect">
            <a:avLst/>
          </a:prstGeom>
          <a:solidFill>
            <a:schemeClr val="bg1">
              <a:alpha val="36000"/>
            </a:schemeClr>
          </a:solidFill>
        </p:spPr>
        <p:txBody>
          <a:bodyPr wrap="square">
            <a:spAutoFit/>
          </a:bodyPr>
          <a:lstStyle/>
          <a:p>
            <a:pPr algn="r"/>
            <a:r>
              <a:rPr lang="en-GB" sz="28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…We need to learn how to better manage our world</a:t>
            </a:r>
          </a:p>
        </p:txBody>
      </p:sp>
    </p:spTree>
    <p:extLst>
      <p:ext uri="{BB962C8B-B14F-4D97-AF65-F5344CB8AC3E}">
        <p14:creationId xmlns:p14="http://schemas.microsoft.com/office/powerpoint/2010/main" val="14569894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53385" y="2296415"/>
            <a:ext cx="11059487" cy="3662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ctangle 3"/>
          <p:cNvSpPr txBox="1">
            <a:spLocks noChangeArrowheads="1"/>
          </p:cNvSpPr>
          <p:nvPr/>
        </p:nvSpPr>
        <p:spPr>
          <a:xfrm>
            <a:off x="482865" y="1173120"/>
            <a:ext cx="11266112" cy="54907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Shape Files </a:t>
            </a:r>
            <a:endParaRPr lang="en-GB" altLang="nb-NO" sz="2800" dirty="0">
              <a:solidFill>
                <a:prstClr val="black"/>
              </a:solidFill>
              <a:latin typeface="Yu Gothic UI" panose="020B0500000000000000" pitchFamily="34" charset="-128"/>
              <a:ea typeface="Yu Gothic UI" panose="020B0500000000000000" pitchFamily="34" charset="-128"/>
            </a:endParaRPr>
          </a:p>
          <a:p>
            <a:pPr marL="542925" lvl="1" indent="0">
              <a:lnSpc>
                <a:spcPct val="100000"/>
              </a:lnSpc>
              <a:spcBef>
                <a:spcPts val="0"/>
              </a:spcBef>
              <a:buNone/>
            </a:pPr>
            <a:endParaRPr lang="en-US" altLang="nb-NO" sz="2800" dirty="0">
              <a:solidFill>
                <a:prstClr val="black"/>
              </a:solidFill>
              <a:latin typeface="Yu Gothic UI" panose="020B0500000000000000" pitchFamily="34" charset="-128"/>
              <a:ea typeface="Yu Gothic UI" panose="020B0500000000000000" pitchFamily="34" charset="-128"/>
            </a:endParaRP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vector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rotWithShape="1">
          <a:blip r:embed="rId3"/>
          <a:srcRect l="5084" t="14847" r="1096"/>
          <a:stretch/>
        </p:blipFill>
        <p:spPr>
          <a:xfrm>
            <a:off x="953385" y="2547678"/>
            <a:ext cx="11059487" cy="3015803"/>
          </a:xfrm>
          <a:prstGeom prst="rect">
            <a:avLst/>
          </a:prstGeom>
        </p:spPr>
      </p:pic>
      <p:sp>
        <p:nvSpPr>
          <p:cNvPr id="3" name="Rectangle 2"/>
          <p:cNvSpPr/>
          <p:nvPr/>
        </p:nvSpPr>
        <p:spPr>
          <a:xfrm>
            <a:off x="953385" y="1834750"/>
            <a:ext cx="5110694" cy="461665"/>
          </a:xfrm>
          <a:prstGeom prst="rect">
            <a:avLst/>
          </a:prstGeom>
        </p:spPr>
        <p:txBody>
          <a:bodyPr wrap="none">
            <a:spAutoFit/>
          </a:bodyPr>
          <a:lstStyle/>
          <a:p>
            <a:r>
              <a:rPr lang="en-US" altLang="nb-NO" sz="2400" u="sng" dirty="0">
                <a:solidFill>
                  <a:prstClr val="black"/>
                </a:solidFill>
                <a:latin typeface="Yu Gothic UI" panose="020B0500000000000000" pitchFamily="34" charset="-128"/>
                <a:ea typeface="Yu Gothic UI" panose="020B0500000000000000" pitchFamily="34" charset="-128"/>
              </a:rPr>
              <a:t>Three of the eight file are required </a:t>
            </a:r>
            <a:endParaRPr lang="nb-NO" sz="2400" u="sng" dirty="0"/>
          </a:p>
        </p:txBody>
      </p:sp>
      <p:sp>
        <p:nvSpPr>
          <p:cNvPr id="5" name="Oval 4"/>
          <p:cNvSpPr/>
          <p:nvPr/>
        </p:nvSpPr>
        <p:spPr>
          <a:xfrm>
            <a:off x="10668683" y="2886419"/>
            <a:ext cx="785863" cy="1110249"/>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689068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482865" y="1173120"/>
            <a:ext cx="11266112" cy="54907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Many other file formats</a:t>
            </a:r>
          </a:p>
          <a:p>
            <a:pPr marL="893763" lvl="1" indent="-350838">
              <a:lnSpc>
                <a:spcPct val="100000"/>
              </a:lnSpc>
              <a:spcBef>
                <a:spcPts val="0"/>
              </a:spcBef>
              <a:buFont typeface="Segoe UI" panose="020B0502040204020203" pitchFamily="34" charset="0"/>
              <a:buChar char="–"/>
            </a:pPr>
            <a:r>
              <a:rPr lang="nb-NO" altLang="nb-NO" sz="2800" dirty="0" err="1">
                <a:solidFill>
                  <a:prstClr val="black"/>
                </a:solidFill>
                <a:latin typeface="Yu Gothic UI" panose="020B0500000000000000" pitchFamily="34" charset="-128"/>
                <a:ea typeface="Yu Gothic UI" panose="020B0500000000000000" pitchFamily="34" charset="-128"/>
              </a:rPr>
              <a:t>GeoJSON</a:t>
            </a:r>
            <a:endParaRPr lang="nb-NO"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nb-NO" altLang="nb-NO" sz="2800" dirty="0">
                <a:solidFill>
                  <a:prstClr val="black"/>
                </a:solidFill>
                <a:latin typeface="Yu Gothic UI" panose="020B0500000000000000" pitchFamily="34" charset="-128"/>
                <a:ea typeface="Yu Gothic UI" panose="020B0500000000000000" pitchFamily="34" charset="-128"/>
              </a:rPr>
              <a:t>GML</a:t>
            </a:r>
          </a:p>
          <a:p>
            <a:pPr marL="893763" lvl="1" indent="-350838">
              <a:lnSpc>
                <a:spcPct val="100000"/>
              </a:lnSpc>
              <a:spcBef>
                <a:spcPts val="0"/>
              </a:spcBef>
              <a:buFont typeface="Segoe UI" panose="020B0502040204020203" pitchFamily="34" charset="0"/>
              <a:buChar char="–"/>
            </a:pPr>
            <a:r>
              <a:rPr lang="nb-NO" altLang="nb-NO" sz="2800" dirty="0">
                <a:solidFill>
                  <a:prstClr val="black"/>
                </a:solidFill>
                <a:latin typeface="Yu Gothic UI" panose="020B0500000000000000" pitchFamily="34" charset="-128"/>
                <a:ea typeface="Yu Gothic UI" panose="020B0500000000000000" pitchFamily="34" charset="-128"/>
              </a:rPr>
              <a:t>KML (KMZ)</a:t>
            </a:r>
          </a:p>
          <a:p>
            <a:pPr marL="893763" lvl="1" indent="-350838">
              <a:lnSpc>
                <a:spcPct val="100000"/>
              </a:lnSpc>
              <a:spcBef>
                <a:spcPts val="0"/>
              </a:spcBef>
              <a:buFont typeface="Segoe UI" panose="020B0502040204020203" pitchFamily="34" charset="0"/>
              <a:buChar char="–"/>
            </a:pPr>
            <a:r>
              <a:rPr lang="nb-NO" altLang="nb-NO" sz="2800" dirty="0">
                <a:solidFill>
                  <a:prstClr val="black"/>
                </a:solidFill>
                <a:latin typeface="Yu Gothic UI" panose="020B0500000000000000" pitchFamily="34" charset="-128"/>
                <a:ea typeface="Yu Gothic UI" panose="020B0500000000000000" pitchFamily="34" charset="-128"/>
              </a:rPr>
              <a:t>SOSI (Norway    )</a:t>
            </a:r>
          </a:p>
          <a:p>
            <a:pPr marL="893763" lvl="1" indent="-350838">
              <a:lnSpc>
                <a:spcPct val="100000"/>
              </a:lnSpc>
              <a:spcBef>
                <a:spcPts val="0"/>
              </a:spcBef>
              <a:buFont typeface="Segoe UI" panose="020B0502040204020203" pitchFamily="34" charset="0"/>
              <a:buChar char="–"/>
            </a:pPr>
            <a:r>
              <a:rPr lang="nb-NO" altLang="nb-NO" sz="2800" dirty="0" err="1">
                <a:solidFill>
                  <a:prstClr val="black"/>
                </a:solidFill>
                <a:latin typeface="Yu Gothic UI" panose="020B0500000000000000" pitchFamily="34" charset="-128"/>
                <a:ea typeface="Yu Gothic UI" panose="020B0500000000000000" pitchFamily="34" charset="-128"/>
              </a:rPr>
              <a:t>Spatialite</a:t>
            </a:r>
            <a:endParaRPr lang="nb-NO"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nb-NO" altLang="nb-NO" sz="2800" dirty="0">
                <a:solidFill>
                  <a:prstClr val="black"/>
                </a:solidFill>
                <a:latin typeface="Yu Gothic UI" panose="020B0500000000000000" pitchFamily="34" charset="-128"/>
                <a:ea typeface="Yu Gothic UI" panose="020B0500000000000000" pitchFamily="34" charset="-128"/>
              </a:rPr>
              <a:t>WKT</a:t>
            </a:r>
          </a:p>
          <a:p>
            <a:pPr marL="893763" lvl="1" indent="-350838">
              <a:lnSpc>
                <a:spcPct val="100000"/>
              </a:lnSpc>
              <a:spcBef>
                <a:spcPts val="0"/>
              </a:spcBef>
              <a:buFont typeface="Segoe UI" panose="020B0502040204020203" pitchFamily="34" charset="0"/>
              <a:buChar char="–"/>
            </a:pPr>
            <a:r>
              <a:rPr lang="nb-NO" altLang="nb-NO" sz="2800" dirty="0">
                <a:solidFill>
                  <a:prstClr val="black"/>
                </a:solidFill>
                <a:latin typeface="Yu Gothic UI" panose="020B0500000000000000" pitchFamily="34" charset="-128"/>
                <a:ea typeface="Yu Gothic UI" panose="020B0500000000000000" pitchFamily="34" charset="-128"/>
              </a:rPr>
              <a:t>DXF</a:t>
            </a:r>
          </a:p>
          <a:p>
            <a:pPr marL="893763" lvl="1" indent="-350838">
              <a:lnSpc>
                <a:spcPct val="100000"/>
              </a:lnSpc>
              <a:spcBef>
                <a:spcPts val="0"/>
              </a:spcBef>
              <a:buFont typeface="Segoe UI" panose="020B0502040204020203" pitchFamily="34" charset="0"/>
              <a:buChar char="–"/>
            </a:pPr>
            <a:r>
              <a:rPr lang="nb-NO" altLang="nb-NO" sz="2800" dirty="0">
                <a:solidFill>
                  <a:prstClr val="black"/>
                </a:solidFill>
                <a:latin typeface="Yu Gothic UI" panose="020B0500000000000000" pitchFamily="34" charset="-128"/>
                <a:ea typeface="Yu Gothic UI" panose="020B0500000000000000" pitchFamily="34" charset="-128"/>
              </a:rPr>
              <a:t>…..</a:t>
            </a:r>
            <a:endParaRPr lang="en-US" altLang="nb-NO" sz="2800" dirty="0">
              <a:solidFill>
                <a:prstClr val="black"/>
              </a:solidFill>
              <a:latin typeface="Yu Gothic UI" panose="020B0500000000000000" pitchFamily="34" charset="-128"/>
              <a:ea typeface="Yu Gothic UI" panose="020B0500000000000000" pitchFamily="34" charset="-128"/>
            </a:endParaRP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Digital representation of vector data</a:t>
            </a:r>
            <a:endPar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052" name="Picture 4" descr="How Flag: Norway emoji looks on Emojid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285" y="3026979"/>
            <a:ext cx="321934" cy="321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0438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GIS data formats (files)</a:t>
            </a:r>
          </a:p>
        </p:txBody>
      </p:sp>
      <p:sp>
        <p:nvSpPr>
          <p:cNvPr id="8" name="Rectangle 3"/>
          <p:cNvSpPr txBox="1">
            <a:spLocks noChangeArrowheads="1"/>
          </p:cNvSpPr>
          <p:nvPr/>
        </p:nvSpPr>
        <p:spPr>
          <a:xfrm>
            <a:off x="369452" y="1173120"/>
            <a:ext cx="11822548" cy="50376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Raster data file format </a:t>
            </a:r>
            <a:endParaRPr lang="en-GB" altLang="nb-NO" sz="24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sz="2000" b="1" dirty="0">
                <a:latin typeface="Yu Gothic UI" panose="020B0500000000000000" pitchFamily="34" charset="-128"/>
                <a:ea typeface="Yu Gothic UI" panose="020B0500000000000000" pitchFamily="34" charset="-128"/>
              </a:rPr>
              <a:t>Imagine (.</a:t>
            </a:r>
            <a:r>
              <a:rPr lang="en-US" sz="2000" b="1" dirty="0" err="1">
                <a:latin typeface="Yu Gothic UI" panose="020B0500000000000000" pitchFamily="34" charset="-128"/>
                <a:ea typeface="Yu Gothic UI" panose="020B0500000000000000" pitchFamily="34" charset="-128"/>
              </a:rPr>
              <a:t>img</a:t>
            </a:r>
            <a:r>
              <a:rPr lang="en-US" sz="2000" b="1" dirty="0">
                <a:latin typeface="Yu Gothic UI" panose="020B0500000000000000" pitchFamily="34" charset="-128"/>
                <a:ea typeface="Yu Gothic UI" panose="020B0500000000000000" pitchFamily="34" charset="-128"/>
              </a:rPr>
              <a:t>) </a:t>
            </a:r>
          </a:p>
          <a:p>
            <a:pPr marL="1343025" lvl="2" indent="-342900">
              <a:lnSpc>
                <a:spcPct val="100000"/>
              </a:lnSpc>
              <a:spcBef>
                <a:spcPts val="0"/>
              </a:spcBef>
            </a:pPr>
            <a:r>
              <a:rPr lang="en-US" sz="1800" dirty="0">
                <a:latin typeface="Yu Gothic UI" panose="020B0500000000000000" pitchFamily="34" charset="-128"/>
                <a:ea typeface="Yu Gothic UI" panose="020B0500000000000000" pitchFamily="34" charset="-128"/>
              </a:rPr>
              <a:t>Originally created by an image processing software company called ERDAS. It is sometimes accompanied by an .xml file which usually stores metadata information about the raster layer.</a:t>
            </a:r>
            <a:endParaRPr lang="en-GB" altLang="nb-NO" sz="10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sz="2000" b="1" dirty="0" err="1">
                <a:latin typeface="Yu Gothic UI" panose="020B0500000000000000" pitchFamily="34" charset="-128"/>
                <a:ea typeface="Yu Gothic UI" panose="020B0500000000000000" pitchFamily="34" charset="-128"/>
              </a:rPr>
              <a:t>GeoTiff</a:t>
            </a:r>
            <a:r>
              <a:rPr lang="en-US" sz="2000" b="1" dirty="0">
                <a:latin typeface="Yu Gothic UI" panose="020B0500000000000000" pitchFamily="34" charset="-128"/>
                <a:ea typeface="Yu Gothic UI" panose="020B0500000000000000" pitchFamily="34" charset="-128"/>
              </a:rPr>
              <a:t>	(.tiff)</a:t>
            </a:r>
          </a:p>
          <a:p>
            <a:pPr marL="1343025" lvl="2" indent="-342900">
              <a:lnSpc>
                <a:spcPct val="100000"/>
              </a:lnSpc>
              <a:spcBef>
                <a:spcPts val="0"/>
              </a:spcBef>
            </a:pPr>
            <a:r>
              <a:rPr lang="en-US" sz="1800" dirty="0">
                <a:latin typeface="Yu Gothic UI" panose="020B0500000000000000" pitchFamily="34" charset="-128"/>
                <a:ea typeface="Yu Gothic UI" panose="020B0500000000000000" pitchFamily="34" charset="-128"/>
              </a:rPr>
              <a:t>A popular public domain raster data format. If maximum portability and platform independence is important, this file format may be a good choice.</a:t>
            </a:r>
          </a:p>
          <a:p>
            <a:pPr marL="1343025" lvl="2" indent="-342900">
              <a:lnSpc>
                <a:spcPct val="100000"/>
              </a:lnSpc>
              <a:spcBef>
                <a:spcPts val="0"/>
              </a:spcBef>
            </a:pPr>
            <a:r>
              <a:rPr lang="en-US" sz="1800" dirty="0">
                <a:latin typeface="Yu Gothic UI" panose="020B0500000000000000" pitchFamily="34" charset="-128"/>
                <a:ea typeface="Yu Gothic UI" panose="020B0500000000000000" pitchFamily="34" charset="-128"/>
              </a:rPr>
              <a:t>Often is together with the </a:t>
            </a:r>
            <a:r>
              <a:rPr lang="en-US" sz="1800" b="1" dirty="0">
                <a:latin typeface="Yu Gothic UI" panose="020B0500000000000000" pitchFamily="34" charset="-128"/>
                <a:ea typeface="Yu Gothic UI" panose="020B0500000000000000" pitchFamily="34" charset="-128"/>
              </a:rPr>
              <a:t>.</a:t>
            </a:r>
            <a:r>
              <a:rPr lang="en-US" sz="1800" b="1" dirty="0" err="1">
                <a:latin typeface="Yu Gothic UI" panose="020B0500000000000000" pitchFamily="34" charset="-128"/>
                <a:ea typeface="Yu Gothic UI" panose="020B0500000000000000" pitchFamily="34" charset="-128"/>
              </a:rPr>
              <a:t>tfw</a:t>
            </a:r>
            <a:r>
              <a:rPr lang="en-US" sz="1800" b="1" dirty="0">
                <a:latin typeface="Yu Gothic UI" panose="020B0500000000000000" pitchFamily="34" charset="-128"/>
                <a:ea typeface="Yu Gothic UI" panose="020B0500000000000000" pitchFamily="34" charset="-128"/>
              </a:rPr>
              <a:t> file (world file)</a:t>
            </a:r>
          </a:p>
          <a:p>
            <a:pPr marL="893763" lvl="1" indent="-350838">
              <a:lnSpc>
                <a:spcPct val="100000"/>
              </a:lnSpc>
              <a:spcBef>
                <a:spcPts val="0"/>
              </a:spcBef>
              <a:buFont typeface="Segoe UI" panose="020B0502040204020203" pitchFamily="34" charset="0"/>
              <a:buChar char="–"/>
            </a:pPr>
            <a:r>
              <a:rPr lang="en-US" sz="2000" b="1" dirty="0">
                <a:latin typeface="Yu Gothic UI" panose="020B0500000000000000" pitchFamily="34" charset="-128"/>
                <a:ea typeface="Yu Gothic UI" panose="020B0500000000000000" pitchFamily="34" charset="-128"/>
              </a:rPr>
              <a:t>JPEG 2000 (.jpeg)</a:t>
            </a:r>
          </a:p>
          <a:p>
            <a:pPr marL="1343025" lvl="2" indent="-342900">
              <a:lnSpc>
                <a:spcPct val="100000"/>
              </a:lnSpc>
              <a:spcBef>
                <a:spcPts val="0"/>
              </a:spcBef>
            </a:pPr>
            <a:r>
              <a:rPr lang="en-US" sz="1800" dirty="0">
                <a:latin typeface="Yu Gothic UI" panose="020B0500000000000000" pitchFamily="34" charset="-128"/>
                <a:ea typeface="Yu Gothic UI" panose="020B0500000000000000" pitchFamily="34" charset="-128"/>
              </a:rPr>
              <a:t>New JPEG format but not well supported</a:t>
            </a:r>
          </a:p>
          <a:p>
            <a:pPr marL="1343025" lvl="2" indent="-342900">
              <a:lnSpc>
                <a:spcPct val="100000"/>
              </a:lnSpc>
              <a:spcBef>
                <a:spcPts val="0"/>
              </a:spcBef>
            </a:pPr>
            <a:r>
              <a:rPr lang="en-US" sz="1800" dirty="0">
                <a:latin typeface="Yu Gothic UI" panose="020B0500000000000000" pitchFamily="34" charset="-128"/>
                <a:ea typeface="Yu Gothic UI" panose="020B0500000000000000" pitchFamily="34" charset="-128"/>
              </a:rPr>
              <a:t>Often is together with the </a:t>
            </a:r>
            <a:r>
              <a:rPr lang="en-US" sz="1800" b="1" dirty="0">
                <a:latin typeface="Yu Gothic UI" panose="020B0500000000000000" pitchFamily="34" charset="-128"/>
                <a:ea typeface="Yu Gothic UI" panose="020B0500000000000000" pitchFamily="34" charset="-128"/>
              </a:rPr>
              <a:t>. </a:t>
            </a:r>
            <a:r>
              <a:rPr lang="en-US" sz="1800" b="1" dirty="0" err="1">
                <a:latin typeface="Yu Gothic UI" panose="020B0500000000000000" pitchFamily="34" charset="-128"/>
                <a:ea typeface="Yu Gothic UI" panose="020B0500000000000000" pitchFamily="34" charset="-128"/>
              </a:rPr>
              <a:t>jgw</a:t>
            </a:r>
            <a:r>
              <a:rPr lang="en-US" sz="1800" b="1" dirty="0">
                <a:latin typeface="Yu Gothic UI" panose="020B0500000000000000" pitchFamily="34" charset="-128"/>
                <a:ea typeface="Yu Gothic UI" panose="020B0500000000000000" pitchFamily="34" charset="-128"/>
              </a:rPr>
              <a:t> file (world file)</a:t>
            </a:r>
          </a:p>
          <a:p>
            <a:pPr marL="893763" lvl="1" indent="-350838">
              <a:lnSpc>
                <a:spcPct val="100000"/>
              </a:lnSpc>
              <a:spcBef>
                <a:spcPts val="0"/>
              </a:spcBef>
              <a:buFont typeface="Segoe UI" panose="020B0502040204020203" pitchFamily="34" charset="0"/>
              <a:buChar char="–"/>
            </a:pPr>
            <a:r>
              <a:rPr lang="en-US" sz="2000" b="1" dirty="0">
                <a:latin typeface="Yu Gothic UI" panose="020B0500000000000000" pitchFamily="34" charset="-128"/>
                <a:ea typeface="Yu Gothic UI" panose="020B0500000000000000" pitchFamily="34" charset="-128"/>
              </a:rPr>
              <a:t>“ASCII” or “GRID ASCII” (</a:t>
            </a:r>
            <a:r>
              <a:rPr lang="en-US" sz="2000" b="1" dirty="0" err="1">
                <a:latin typeface="Yu Gothic UI" panose="020B0500000000000000" pitchFamily="34" charset="-128"/>
                <a:ea typeface="Yu Gothic UI" panose="020B0500000000000000" pitchFamily="34" charset="-128"/>
              </a:rPr>
              <a:t>asc</a:t>
            </a:r>
            <a:r>
              <a:rPr lang="en-US" sz="2000" b="1" dirty="0">
                <a:latin typeface="Yu Gothic UI" panose="020B0500000000000000" pitchFamily="34" charset="-128"/>
                <a:ea typeface="Yu Gothic UI" panose="020B0500000000000000" pitchFamily="34" charset="-128"/>
              </a:rPr>
              <a:t>)</a:t>
            </a:r>
            <a:endParaRPr lang="en-US" sz="1800" dirty="0">
              <a:latin typeface="Yu Gothic UI" panose="020B0500000000000000" pitchFamily="34" charset="-128"/>
              <a:ea typeface="Yu Gothic UI" panose="020B0500000000000000" pitchFamily="34" charset="-128"/>
            </a:endParaRPr>
          </a:p>
          <a:p>
            <a:pPr marL="1343025" lvl="2" indent="-342900">
              <a:lnSpc>
                <a:spcPct val="100000"/>
              </a:lnSpc>
              <a:spcBef>
                <a:spcPts val="0"/>
              </a:spcBef>
            </a:pPr>
            <a:r>
              <a:rPr lang="en-US" sz="1800" dirty="0">
                <a:latin typeface="Yu Gothic UI" panose="020B0500000000000000" pitchFamily="34" charset="-128"/>
                <a:ea typeface="Yu Gothic UI" panose="020B0500000000000000" pitchFamily="34" charset="-128"/>
              </a:rPr>
              <a:t>Older text format where you can "see“ the raster data in a text editor but very slow</a:t>
            </a:r>
            <a:endParaRPr lang="en-US" sz="10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sz="2000" b="1" dirty="0">
                <a:latin typeface="Yu Gothic UI" panose="020B0500000000000000" pitchFamily="34" charset="-128"/>
                <a:ea typeface="Yu Gothic UI" panose="020B0500000000000000" pitchFamily="34" charset="-128"/>
              </a:rPr>
              <a:t>File Geodatabase</a:t>
            </a:r>
          </a:p>
          <a:p>
            <a:pPr marL="1343025" lvl="2" indent="-342900">
              <a:lnSpc>
                <a:spcPct val="100000"/>
              </a:lnSpc>
              <a:spcBef>
                <a:spcPts val="0"/>
              </a:spcBef>
            </a:pPr>
            <a:r>
              <a:rPr lang="en-US" sz="1800" dirty="0">
                <a:latin typeface="Yu Gothic UI" panose="020B0500000000000000" pitchFamily="34" charset="-128"/>
                <a:ea typeface="Yu Gothic UI" panose="020B0500000000000000" pitchFamily="34" charset="-128"/>
              </a:rPr>
              <a:t>Geodatabases have the benefit of defining image mosaic structures thus allowing the user to create “stitched” images from multiple image files stored in the geodatabase. </a:t>
            </a:r>
          </a:p>
        </p:txBody>
      </p:sp>
      <p:sp>
        <p:nvSpPr>
          <p:cNvPr id="4" name="Rounded Rectangle 3"/>
          <p:cNvSpPr/>
          <p:nvPr/>
        </p:nvSpPr>
        <p:spPr>
          <a:xfrm>
            <a:off x="6608309" y="269504"/>
            <a:ext cx="5467149" cy="1464211"/>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Rectangle 4"/>
          <p:cNvSpPr/>
          <p:nvPr/>
        </p:nvSpPr>
        <p:spPr>
          <a:xfrm>
            <a:off x="6712364" y="339889"/>
            <a:ext cx="5363094" cy="1323439"/>
          </a:xfrm>
          <a:prstGeom prst="rect">
            <a:avLst/>
          </a:prstGeom>
        </p:spPr>
        <p:txBody>
          <a:bodyPr wrap="square">
            <a:spAutoFit/>
          </a:bodyPr>
          <a:lstStyle/>
          <a:p>
            <a:pPr algn="ctr"/>
            <a:r>
              <a:rPr lang="en-US" sz="2000" i="1" dirty="0">
                <a:latin typeface="Yu Gothic UI" panose="020B0500000000000000" pitchFamily="34" charset="-128"/>
                <a:ea typeface="Yu Gothic UI" panose="020B0500000000000000" pitchFamily="34" charset="-128"/>
              </a:rPr>
              <a:t>Note: Georeferencing refers to "pinning" a raster to the earth. This is required because the pixels do not have coordinates stored within them as vector data does.</a:t>
            </a:r>
          </a:p>
        </p:txBody>
      </p:sp>
    </p:spTree>
    <p:extLst>
      <p:ext uri="{BB962C8B-B14F-4D97-AF65-F5344CB8AC3E}">
        <p14:creationId xmlns:p14="http://schemas.microsoft.com/office/powerpoint/2010/main" val="4228681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GIS data formats (files)</a:t>
            </a:r>
          </a:p>
        </p:txBody>
      </p:sp>
      <p:sp>
        <p:nvSpPr>
          <p:cNvPr id="8" name="Rectangle 3"/>
          <p:cNvSpPr txBox="1">
            <a:spLocks noChangeArrowheads="1"/>
          </p:cNvSpPr>
          <p:nvPr/>
        </p:nvSpPr>
        <p:spPr>
          <a:xfrm>
            <a:off x="369452" y="1173120"/>
            <a:ext cx="11079338" cy="50376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Raster data file format: </a:t>
            </a:r>
            <a:r>
              <a:rPr lang="en-US" b="1" dirty="0">
                <a:latin typeface="Yu Gothic UI" panose="020B0500000000000000" pitchFamily="34" charset="-128"/>
                <a:ea typeface="Yu Gothic UI" panose="020B0500000000000000" pitchFamily="34" charset="-128"/>
              </a:rPr>
              <a:t>World Files</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a:t>
            </a:r>
            <a:endParaRPr lang="en-GB" altLang="nb-NO" sz="24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sz="2200" dirty="0">
                <a:latin typeface="Yu Gothic UI" panose="020B0500000000000000" pitchFamily="34" charset="-128"/>
                <a:ea typeface="Yu Gothic UI" panose="020B0500000000000000" pitchFamily="34" charset="-128"/>
              </a:rPr>
              <a:t>A "World" file contains the </a:t>
            </a:r>
            <a:r>
              <a:rPr lang="en-US" sz="2200" dirty="0" err="1">
                <a:latin typeface="Yu Gothic UI" panose="020B0500000000000000" pitchFamily="34" charset="-128"/>
                <a:ea typeface="Yu Gothic UI" panose="020B0500000000000000" pitchFamily="34" charset="-128"/>
              </a:rPr>
              <a:t>georeferencing</a:t>
            </a:r>
            <a:r>
              <a:rPr lang="en-US" sz="2200" dirty="0">
                <a:latin typeface="Yu Gothic UI" panose="020B0500000000000000" pitchFamily="34" charset="-128"/>
                <a:ea typeface="Yu Gothic UI" panose="020B0500000000000000" pitchFamily="34" charset="-128"/>
              </a:rPr>
              <a:t> for a raster file. </a:t>
            </a:r>
          </a:p>
          <a:p>
            <a:pPr marL="893763" lvl="1" indent="-350838">
              <a:lnSpc>
                <a:spcPct val="100000"/>
              </a:lnSpc>
              <a:spcBef>
                <a:spcPts val="0"/>
              </a:spcBef>
              <a:buFont typeface="Segoe UI" panose="020B0502040204020203" pitchFamily="34" charset="0"/>
              <a:buChar char="–"/>
            </a:pPr>
            <a:r>
              <a:rPr lang="en-US" sz="2200" dirty="0">
                <a:latin typeface="Yu Gothic UI" panose="020B0500000000000000" pitchFamily="34" charset="-128"/>
                <a:ea typeface="Yu Gothic UI" panose="020B0500000000000000" pitchFamily="34" charset="-128"/>
              </a:rPr>
              <a:t>The file is a simple text file with six floating point values, one on each line. </a:t>
            </a:r>
          </a:p>
          <a:p>
            <a:pPr marL="893763" lvl="1" indent="-350838">
              <a:lnSpc>
                <a:spcPct val="100000"/>
              </a:lnSpc>
              <a:spcBef>
                <a:spcPts val="0"/>
              </a:spcBef>
              <a:buFont typeface="Segoe UI" panose="020B0502040204020203" pitchFamily="34" charset="0"/>
              <a:buChar char="–"/>
            </a:pPr>
            <a:endParaRPr lang="en-US" sz="22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sz="2200" dirty="0">
                <a:latin typeface="Yu Gothic UI" panose="020B0500000000000000" pitchFamily="34" charset="-128"/>
                <a:ea typeface="Yu Gothic UI" panose="020B0500000000000000" pitchFamily="34" charset="-128"/>
              </a:rPr>
              <a:t>The file has the following format:</a:t>
            </a:r>
            <a:endParaRPr lang="en-US" sz="2000" dirty="0">
              <a:latin typeface="Yu Gothic UI" panose="020B0500000000000000" pitchFamily="34" charset="-128"/>
              <a:ea typeface="Yu Gothic UI" panose="020B0500000000000000" pitchFamily="34" charset="-128"/>
            </a:endParaRPr>
          </a:p>
          <a:p>
            <a:pPr marL="1350963" lvl="2" indent="-350838">
              <a:lnSpc>
                <a:spcPct val="100000"/>
              </a:lnSpc>
              <a:spcBef>
                <a:spcPts val="0"/>
              </a:spcBef>
              <a:buFont typeface="+mj-lt"/>
              <a:buAutoNum type="arabicPeriod"/>
            </a:pPr>
            <a:r>
              <a:rPr lang="en-US" sz="1800" dirty="0">
                <a:latin typeface="Yu Gothic UI" panose="020B0500000000000000" pitchFamily="34" charset="-128"/>
                <a:ea typeface="Yu Gothic UI" panose="020B0500000000000000" pitchFamily="34" charset="-128"/>
              </a:rPr>
              <a:t>x-component of the pixel width (in map units) : </a:t>
            </a:r>
            <a:r>
              <a:rPr lang="en-US" sz="1800" dirty="0" err="1">
                <a:latin typeface="Yu Gothic UI" panose="020B0500000000000000" pitchFamily="34" charset="-128"/>
                <a:ea typeface="Yu Gothic UI" panose="020B0500000000000000" pitchFamily="34" charset="-128"/>
              </a:rPr>
              <a:t>X</a:t>
            </a:r>
            <a:r>
              <a:rPr lang="en-US" sz="1800" baseline="-25000" dirty="0" err="1">
                <a:latin typeface="Yu Gothic UI" panose="020B0500000000000000" pitchFamily="34" charset="-128"/>
                <a:ea typeface="Yu Gothic UI" panose="020B0500000000000000" pitchFamily="34" charset="-128"/>
              </a:rPr>
              <a:t>east</a:t>
            </a:r>
            <a:endParaRPr lang="en-US" sz="1800" baseline="-25000" dirty="0">
              <a:latin typeface="Yu Gothic UI" panose="020B0500000000000000" pitchFamily="34" charset="-128"/>
              <a:ea typeface="Yu Gothic UI" panose="020B0500000000000000" pitchFamily="34" charset="-128"/>
            </a:endParaRPr>
          </a:p>
          <a:p>
            <a:pPr marL="1350963" lvl="2" indent="-350838">
              <a:lnSpc>
                <a:spcPct val="100000"/>
              </a:lnSpc>
              <a:spcBef>
                <a:spcPts val="0"/>
              </a:spcBef>
              <a:buFont typeface="+mj-lt"/>
              <a:buAutoNum type="arabicPeriod"/>
            </a:pPr>
            <a:r>
              <a:rPr lang="en-US" sz="1800" dirty="0">
                <a:latin typeface="Yu Gothic UI" panose="020B0500000000000000" pitchFamily="34" charset="-128"/>
                <a:ea typeface="Yu Gothic UI" panose="020B0500000000000000" pitchFamily="34" charset="-128"/>
              </a:rPr>
              <a:t>y-component of the pixel width (typically 0) : Y</a:t>
            </a:r>
            <a:r>
              <a:rPr lang="en-US" sz="1800" baseline="-25000" dirty="0">
                <a:latin typeface="Yu Gothic UI" panose="020B0500000000000000" pitchFamily="34" charset="-128"/>
                <a:ea typeface="Yu Gothic UI" panose="020B0500000000000000" pitchFamily="34" charset="-128"/>
              </a:rPr>
              <a:t>east</a:t>
            </a:r>
            <a:endParaRPr lang="en-US" sz="1800" dirty="0">
              <a:latin typeface="Yu Gothic UI" panose="020B0500000000000000" pitchFamily="34" charset="-128"/>
              <a:ea typeface="Yu Gothic UI" panose="020B0500000000000000" pitchFamily="34" charset="-128"/>
            </a:endParaRPr>
          </a:p>
          <a:p>
            <a:pPr marL="1350963" lvl="2" indent="-350838">
              <a:lnSpc>
                <a:spcPct val="100000"/>
              </a:lnSpc>
              <a:spcBef>
                <a:spcPts val="0"/>
              </a:spcBef>
              <a:buFont typeface="+mj-lt"/>
              <a:buAutoNum type="arabicPeriod"/>
            </a:pPr>
            <a:r>
              <a:rPr lang="en-US" sz="1800" dirty="0">
                <a:latin typeface="Yu Gothic UI" panose="020B0500000000000000" pitchFamily="34" charset="-128"/>
                <a:ea typeface="Yu Gothic UI" panose="020B0500000000000000" pitchFamily="34" charset="-128"/>
              </a:rPr>
              <a:t>x-component of the pixel height (typically 0) : </a:t>
            </a:r>
            <a:r>
              <a:rPr lang="en-US" sz="1800" dirty="0" err="1">
                <a:latin typeface="Yu Gothic UI" panose="020B0500000000000000" pitchFamily="34" charset="-128"/>
                <a:ea typeface="Yu Gothic UI" panose="020B0500000000000000" pitchFamily="34" charset="-128"/>
              </a:rPr>
              <a:t>X</a:t>
            </a:r>
            <a:r>
              <a:rPr lang="en-US" sz="1800" baseline="-25000" dirty="0" err="1">
                <a:latin typeface="Yu Gothic UI" panose="020B0500000000000000" pitchFamily="34" charset="-128"/>
                <a:ea typeface="Yu Gothic UI" panose="020B0500000000000000" pitchFamily="34" charset="-128"/>
              </a:rPr>
              <a:t>north</a:t>
            </a:r>
            <a:endParaRPr lang="en-US" sz="1800" dirty="0">
              <a:latin typeface="Yu Gothic UI" panose="020B0500000000000000" pitchFamily="34" charset="-128"/>
              <a:ea typeface="Yu Gothic UI" panose="020B0500000000000000" pitchFamily="34" charset="-128"/>
            </a:endParaRPr>
          </a:p>
          <a:p>
            <a:pPr marL="1350963" lvl="2" indent="-350838">
              <a:lnSpc>
                <a:spcPct val="100000"/>
              </a:lnSpc>
              <a:spcBef>
                <a:spcPts val="0"/>
              </a:spcBef>
              <a:buFont typeface="+mj-lt"/>
              <a:buAutoNum type="arabicPeriod"/>
            </a:pPr>
            <a:r>
              <a:rPr lang="en-US" sz="1800" dirty="0">
                <a:latin typeface="Yu Gothic UI" panose="020B0500000000000000" pitchFamily="34" charset="-128"/>
                <a:ea typeface="Yu Gothic UI" panose="020B0500000000000000" pitchFamily="34" charset="-128"/>
              </a:rPr>
              <a:t>y-component of the pixel height (typically negative) : </a:t>
            </a:r>
            <a:r>
              <a:rPr lang="en-US" sz="1800" dirty="0" err="1">
                <a:latin typeface="Yu Gothic UI" panose="020B0500000000000000" pitchFamily="34" charset="-128"/>
                <a:ea typeface="Yu Gothic UI" panose="020B0500000000000000" pitchFamily="34" charset="-128"/>
              </a:rPr>
              <a:t>Y</a:t>
            </a:r>
            <a:r>
              <a:rPr lang="en-US" sz="1800" baseline="-25000" dirty="0" err="1">
                <a:latin typeface="Yu Gothic UI" panose="020B0500000000000000" pitchFamily="34" charset="-128"/>
                <a:ea typeface="Yu Gothic UI" panose="020B0500000000000000" pitchFamily="34" charset="-128"/>
              </a:rPr>
              <a:t>north</a:t>
            </a:r>
            <a:endParaRPr lang="en-US" sz="1800" dirty="0">
              <a:latin typeface="Yu Gothic UI" panose="020B0500000000000000" pitchFamily="34" charset="-128"/>
              <a:ea typeface="Yu Gothic UI" panose="020B0500000000000000" pitchFamily="34" charset="-128"/>
            </a:endParaRPr>
          </a:p>
          <a:p>
            <a:pPr marL="1350963" lvl="2" indent="-350838">
              <a:lnSpc>
                <a:spcPct val="100000"/>
              </a:lnSpc>
              <a:spcBef>
                <a:spcPts val="0"/>
              </a:spcBef>
              <a:buFont typeface="+mj-lt"/>
              <a:buAutoNum type="arabicPeriod"/>
            </a:pPr>
            <a:r>
              <a:rPr lang="en-US" sz="1800" dirty="0">
                <a:latin typeface="Yu Gothic UI" panose="020B0500000000000000" pitchFamily="34" charset="-128"/>
                <a:ea typeface="Yu Gothic UI" panose="020B0500000000000000" pitchFamily="34" charset="-128"/>
              </a:rPr>
              <a:t>X-coordinate of upper-left pixel (</a:t>
            </a:r>
            <a:r>
              <a:rPr lang="en-US" sz="1800" dirty="0" err="1">
                <a:latin typeface="Yu Gothic UI" panose="020B0500000000000000" pitchFamily="34" charset="-128"/>
                <a:ea typeface="Yu Gothic UI" panose="020B0500000000000000" pitchFamily="34" charset="-128"/>
              </a:rPr>
              <a:t>X</a:t>
            </a:r>
            <a:r>
              <a:rPr lang="en-US" sz="1800" baseline="-25000" dirty="0" err="1">
                <a:latin typeface="Yu Gothic UI" panose="020B0500000000000000" pitchFamily="34" charset="-128"/>
                <a:ea typeface="Yu Gothic UI" panose="020B0500000000000000" pitchFamily="34" charset="-128"/>
              </a:rPr>
              <a:t>origin</a:t>
            </a:r>
            <a:r>
              <a:rPr lang="en-US" sz="1800" dirty="0">
                <a:latin typeface="Yu Gothic UI" panose="020B0500000000000000" pitchFamily="34" charset="-128"/>
                <a:ea typeface="Yu Gothic UI" panose="020B0500000000000000" pitchFamily="34" charset="-128"/>
              </a:rPr>
              <a:t>)</a:t>
            </a:r>
          </a:p>
          <a:p>
            <a:pPr marL="1350963" lvl="2" indent="-350838">
              <a:lnSpc>
                <a:spcPct val="100000"/>
              </a:lnSpc>
              <a:spcBef>
                <a:spcPts val="0"/>
              </a:spcBef>
              <a:buFont typeface="+mj-lt"/>
              <a:buAutoNum type="arabicPeriod"/>
            </a:pPr>
            <a:r>
              <a:rPr lang="en-US" sz="1800" dirty="0">
                <a:latin typeface="Yu Gothic UI" panose="020B0500000000000000" pitchFamily="34" charset="-128"/>
                <a:ea typeface="Yu Gothic UI" panose="020B0500000000000000" pitchFamily="34" charset="-128"/>
              </a:rPr>
              <a:t>Y-coordinate of upper-left pixel (</a:t>
            </a:r>
            <a:r>
              <a:rPr lang="en-US" sz="1800" dirty="0" err="1">
                <a:latin typeface="Yu Gothic UI" panose="020B0500000000000000" pitchFamily="34" charset="-128"/>
                <a:ea typeface="Yu Gothic UI" panose="020B0500000000000000" pitchFamily="34" charset="-128"/>
              </a:rPr>
              <a:t>Y</a:t>
            </a:r>
            <a:r>
              <a:rPr lang="en-US" sz="1800" baseline="-25000" dirty="0" err="1">
                <a:latin typeface="Yu Gothic UI" panose="020B0500000000000000" pitchFamily="34" charset="-128"/>
                <a:ea typeface="Yu Gothic UI" panose="020B0500000000000000" pitchFamily="34" charset="-128"/>
              </a:rPr>
              <a:t>origin</a:t>
            </a:r>
            <a:r>
              <a:rPr lang="en-US" sz="1800" dirty="0">
                <a:latin typeface="Yu Gothic UI" panose="020B0500000000000000" pitchFamily="34" charset="-128"/>
                <a:ea typeface="Yu Gothic UI" panose="020B0500000000000000" pitchFamily="34" charset="-128"/>
              </a:rPr>
              <a:t>)</a:t>
            </a:r>
          </a:p>
          <a:p>
            <a:pPr marL="1350963" lvl="2" indent="-350838">
              <a:lnSpc>
                <a:spcPct val="100000"/>
              </a:lnSpc>
              <a:spcBef>
                <a:spcPts val="0"/>
              </a:spcBef>
              <a:buFont typeface="+mj-lt"/>
              <a:buAutoNum type="arabicPeriod"/>
            </a:pPr>
            <a:endParaRPr lang="nb-NO" sz="1800" dirty="0">
              <a:latin typeface="Yu Gothic UI" panose="020B0500000000000000" pitchFamily="34" charset="-128"/>
              <a:ea typeface="Yu Gothic UI" panose="020B0500000000000000" pitchFamily="34" charset="-128"/>
            </a:endParaRPr>
          </a:p>
          <a:p>
            <a:pPr marL="1000125" lvl="2" indent="0">
              <a:lnSpc>
                <a:spcPct val="100000"/>
              </a:lnSpc>
              <a:spcBef>
                <a:spcPts val="0"/>
              </a:spcBef>
              <a:buNone/>
            </a:pPr>
            <a:r>
              <a:rPr lang="nb-NO" sz="1800" dirty="0">
                <a:latin typeface="Yu Gothic UI" panose="020B0500000000000000" pitchFamily="34" charset="-128"/>
                <a:ea typeface="Yu Gothic UI" panose="020B0500000000000000" pitchFamily="34" charset="-128"/>
                <a:sym typeface="Wingdings" panose="05000000000000000000" pitchFamily="2" charset="2"/>
              </a:rPr>
              <a:t> </a:t>
            </a:r>
            <a:r>
              <a:rPr lang="nb-NO" sz="1800" dirty="0" err="1">
                <a:latin typeface="Yu Gothic UI" panose="020B0500000000000000" pitchFamily="34" charset="-128"/>
                <a:ea typeface="Yu Gothic UI" panose="020B0500000000000000" pitchFamily="34" charset="-128"/>
                <a:sym typeface="Wingdings" panose="05000000000000000000" pitchFamily="2" charset="2"/>
              </a:rPr>
              <a:t>Coord</a:t>
            </a:r>
            <a:r>
              <a:rPr lang="nb-NO" sz="1800" dirty="0">
                <a:latin typeface="Yu Gothic UI" panose="020B0500000000000000" pitchFamily="34" charset="-128"/>
                <a:ea typeface="Yu Gothic UI" panose="020B0500000000000000" pitchFamily="34" charset="-128"/>
                <a:sym typeface="Wingdings" panose="05000000000000000000" pitchFamily="2" charset="2"/>
              </a:rPr>
              <a:t>(</a:t>
            </a:r>
            <a:r>
              <a:rPr lang="nb-NO" sz="1800" dirty="0" err="1">
                <a:latin typeface="Yu Gothic UI" panose="020B0500000000000000" pitchFamily="34" charset="-128"/>
                <a:ea typeface="Yu Gothic UI" panose="020B0500000000000000" pitchFamily="34" charset="-128"/>
                <a:sym typeface="Wingdings" panose="05000000000000000000" pitchFamily="2" charset="2"/>
              </a:rPr>
              <a:t>i,j</a:t>
            </a:r>
            <a:r>
              <a:rPr lang="nb-NO" sz="1800" dirty="0">
                <a:latin typeface="Yu Gothic UI" panose="020B0500000000000000" pitchFamily="34" charset="-128"/>
                <a:ea typeface="Yu Gothic UI" panose="020B0500000000000000" pitchFamily="34" charset="-128"/>
                <a:sym typeface="Wingdings" panose="05000000000000000000" pitchFamily="2" charset="2"/>
              </a:rPr>
              <a:t>)=(</a:t>
            </a:r>
            <a:r>
              <a:rPr lang="en-US" sz="1800" dirty="0" err="1">
                <a:latin typeface="Yu Gothic UI" panose="020B0500000000000000" pitchFamily="34" charset="-128"/>
                <a:ea typeface="Yu Gothic UI" panose="020B0500000000000000" pitchFamily="34" charset="-128"/>
              </a:rPr>
              <a:t>X</a:t>
            </a:r>
            <a:r>
              <a:rPr lang="en-US" sz="1800" baseline="-25000" dirty="0" err="1">
                <a:latin typeface="Yu Gothic UI" panose="020B0500000000000000" pitchFamily="34" charset="-128"/>
                <a:ea typeface="Yu Gothic UI" panose="020B0500000000000000" pitchFamily="34" charset="-128"/>
              </a:rPr>
              <a:t>origin</a:t>
            </a:r>
            <a:r>
              <a:rPr lang="en-US" sz="1800" dirty="0" err="1">
                <a:latin typeface="Yu Gothic UI" panose="020B0500000000000000" pitchFamily="34" charset="-128"/>
                <a:ea typeface="Yu Gothic UI" panose="020B0500000000000000" pitchFamily="34" charset="-128"/>
              </a:rPr>
              <a:t>+i</a:t>
            </a:r>
            <a:r>
              <a:rPr lang="en-US" sz="1800" dirty="0">
                <a:latin typeface="Yu Gothic UI" panose="020B0500000000000000" pitchFamily="34" charset="-128"/>
                <a:ea typeface="Yu Gothic UI" panose="020B0500000000000000" pitchFamily="34" charset="-128"/>
              </a:rPr>
              <a:t>*</a:t>
            </a:r>
            <a:r>
              <a:rPr lang="en-US" sz="1800" dirty="0" err="1">
                <a:latin typeface="Yu Gothic UI" panose="020B0500000000000000" pitchFamily="34" charset="-128"/>
                <a:ea typeface="Yu Gothic UI" panose="020B0500000000000000" pitchFamily="34" charset="-128"/>
              </a:rPr>
              <a:t>X</a:t>
            </a:r>
            <a:r>
              <a:rPr lang="en-US" sz="1800" baseline="-25000" dirty="0" err="1">
                <a:latin typeface="Yu Gothic UI" panose="020B0500000000000000" pitchFamily="34" charset="-128"/>
                <a:ea typeface="Yu Gothic UI" panose="020B0500000000000000" pitchFamily="34" charset="-128"/>
              </a:rPr>
              <a:t>east</a:t>
            </a:r>
            <a:r>
              <a:rPr lang="en-US" sz="1800" dirty="0" err="1">
                <a:latin typeface="Yu Gothic UI" panose="020B0500000000000000" pitchFamily="34" charset="-128"/>
                <a:ea typeface="Yu Gothic UI" panose="020B0500000000000000" pitchFamily="34" charset="-128"/>
              </a:rPr>
              <a:t>+j</a:t>
            </a:r>
            <a:r>
              <a:rPr lang="en-US" sz="1800" dirty="0">
                <a:latin typeface="Yu Gothic UI" panose="020B0500000000000000" pitchFamily="34" charset="-128"/>
                <a:ea typeface="Yu Gothic UI" panose="020B0500000000000000" pitchFamily="34" charset="-128"/>
              </a:rPr>
              <a:t>*Y</a:t>
            </a:r>
            <a:r>
              <a:rPr lang="en-US" sz="1800" baseline="-25000" dirty="0">
                <a:latin typeface="Yu Gothic UI" panose="020B0500000000000000" pitchFamily="34" charset="-128"/>
                <a:ea typeface="Yu Gothic UI" panose="020B0500000000000000" pitchFamily="34" charset="-128"/>
              </a:rPr>
              <a:t>east</a:t>
            </a:r>
            <a:r>
              <a:rPr lang="en-US" sz="1800" dirty="0">
                <a:latin typeface="Yu Gothic UI" panose="020B0500000000000000" pitchFamily="34" charset="-128"/>
                <a:ea typeface="Yu Gothic UI" panose="020B0500000000000000" pitchFamily="34" charset="-128"/>
              </a:rPr>
              <a:t> , </a:t>
            </a:r>
            <a:r>
              <a:rPr lang="en-US" sz="1800" dirty="0" err="1">
                <a:latin typeface="Yu Gothic UI" panose="020B0500000000000000" pitchFamily="34" charset="-128"/>
                <a:ea typeface="Yu Gothic UI" panose="020B0500000000000000" pitchFamily="34" charset="-128"/>
              </a:rPr>
              <a:t>Y</a:t>
            </a:r>
            <a:r>
              <a:rPr lang="en-US" sz="1800" baseline="-25000" dirty="0" err="1">
                <a:latin typeface="Yu Gothic UI" panose="020B0500000000000000" pitchFamily="34" charset="-128"/>
                <a:ea typeface="Yu Gothic UI" panose="020B0500000000000000" pitchFamily="34" charset="-128"/>
              </a:rPr>
              <a:t>origin</a:t>
            </a:r>
            <a:r>
              <a:rPr lang="en-US" sz="1800" dirty="0" err="1">
                <a:latin typeface="Yu Gothic UI" panose="020B0500000000000000" pitchFamily="34" charset="-128"/>
                <a:ea typeface="Yu Gothic UI" panose="020B0500000000000000" pitchFamily="34" charset="-128"/>
              </a:rPr>
              <a:t>+i</a:t>
            </a:r>
            <a:r>
              <a:rPr lang="en-US" sz="1800" dirty="0">
                <a:latin typeface="Yu Gothic UI" panose="020B0500000000000000" pitchFamily="34" charset="-128"/>
                <a:ea typeface="Yu Gothic UI" panose="020B0500000000000000" pitchFamily="34" charset="-128"/>
              </a:rPr>
              <a:t>*</a:t>
            </a:r>
            <a:r>
              <a:rPr lang="en-US" sz="1800" dirty="0" err="1">
                <a:latin typeface="Yu Gothic UI" panose="020B0500000000000000" pitchFamily="34" charset="-128"/>
                <a:ea typeface="Yu Gothic UI" panose="020B0500000000000000" pitchFamily="34" charset="-128"/>
              </a:rPr>
              <a:t>X</a:t>
            </a:r>
            <a:r>
              <a:rPr lang="en-US" sz="1800" baseline="-25000" dirty="0" err="1">
                <a:latin typeface="Yu Gothic UI" panose="020B0500000000000000" pitchFamily="34" charset="-128"/>
                <a:ea typeface="Yu Gothic UI" panose="020B0500000000000000" pitchFamily="34" charset="-128"/>
              </a:rPr>
              <a:t>north</a:t>
            </a:r>
            <a:r>
              <a:rPr lang="en-US" sz="1800" dirty="0" err="1">
                <a:latin typeface="Yu Gothic UI" panose="020B0500000000000000" pitchFamily="34" charset="-128"/>
                <a:ea typeface="Yu Gothic UI" panose="020B0500000000000000" pitchFamily="34" charset="-128"/>
              </a:rPr>
              <a:t>+j</a:t>
            </a:r>
            <a:r>
              <a:rPr lang="en-US" sz="1800" dirty="0">
                <a:latin typeface="Yu Gothic UI" panose="020B0500000000000000" pitchFamily="34" charset="-128"/>
                <a:ea typeface="Yu Gothic UI" panose="020B0500000000000000" pitchFamily="34" charset="-128"/>
              </a:rPr>
              <a:t>*</a:t>
            </a:r>
            <a:r>
              <a:rPr lang="en-US" sz="1800" dirty="0" err="1">
                <a:latin typeface="Yu Gothic UI" panose="020B0500000000000000" pitchFamily="34" charset="-128"/>
                <a:ea typeface="Yu Gothic UI" panose="020B0500000000000000" pitchFamily="34" charset="-128"/>
              </a:rPr>
              <a:t>Y</a:t>
            </a:r>
            <a:r>
              <a:rPr lang="en-US" sz="1800" baseline="-25000" dirty="0" err="1">
                <a:latin typeface="Yu Gothic UI" panose="020B0500000000000000" pitchFamily="34" charset="-128"/>
                <a:ea typeface="Yu Gothic UI" panose="020B0500000000000000" pitchFamily="34" charset="-128"/>
              </a:rPr>
              <a:t>north</a:t>
            </a:r>
            <a:r>
              <a:rPr lang="nb-NO" sz="1800" dirty="0">
                <a:latin typeface="Yu Gothic UI" panose="020B0500000000000000" pitchFamily="34" charset="-128"/>
                <a:ea typeface="Yu Gothic UI" panose="020B0500000000000000" pitchFamily="34" charset="-128"/>
              </a:rPr>
              <a:t>)</a:t>
            </a:r>
            <a:endParaRPr lang="en-US" sz="18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US" sz="20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sz="2000" dirty="0">
                <a:latin typeface="Yu Gothic UI" panose="020B0500000000000000" pitchFamily="34" charset="-128"/>
                <a:ea typeface="Yu Gothic UI" panose="020B0500000000000000" pitchFamily="34" charset="-128"/>
              </a:rPr>
              <a:t>You can </a:t>
            </a:r>
            <a:r>
              <a:rPr lang="en-US" sz="2000" dirty="0" err="1">
                <a:latin typeface="Yu Gothic UI" panose="020B0500000000000000" pitchFamily="34" charset="-128"/>
                <a:ea typeface="Yu Gothic UI" panose="020B0500000000000000" pitchFamily="34" charset="-128"/>
              </a:rPr>
              <a:t>georeference</a:t>
            </a:r>
            <a:r>
              <a:rPr lang="en-US" sz="2000" dirty="0">
                <a:latin typeface="Yu Gothic UI" panose="020B0500000000000000" pitchFamily="34" charset="-128"/>
                <a:ea typeface="Yu Gothic UI" panose="020B0500000000000000" pitchFamily="34" charset="-128"/>
              </a:rPr>
              <a:t> a JPEG file by adding a text file </a:t>
            </a:r>
            <a:r>
              <a:rPr lang="en-US" sz="2000" dirty="0">
                <a:latin typeface="Yu Gothic UI" panose="020B0500000000000000" pitchFamily="34" charset="-128"/>
                <a:ea typeface="Yu Gothic UI" panose="020B0500000000000000" pitchFamily="34" charset="-128"/>
                <a:sym typeface="Wingdings" panose="05000000000000000000" pitchFamily="2" charset="2"/>
              </a:rPr>
              <a:t> </a:t>
            </a:r>
            <a:r>
              <a:rPr lang="en-US" sz="2000" dirty="0">
                <a:latin typeface="Yu Gothic UI" panose="020B0500000000000000" pitchFamily="34" charset="-128"/>
                <a:ea typeface="Yu Gothic UI" panose="020B0500000000000000" pitchFamily="34" charset="-128"/>
              </a:rPr>
              <a:t>extension of "</a:t>
            </a:r>
            <a:r>
              <a:rPr lang="en-US" sz="2000" dirty="0" err="1">
                <a:latin typeface="Yu Gothic UI" panose="020B0500000000000000" pitchFamily="34" charset="-128"/>
                <a:ea typeface="Yu Gothic UI" panose="020B0500000000000000" pitchFamily="34" charset="-128"/>
              </a:rPr>
              <a:t>jgw</a:t>
            </a:r>
            <a:r>
              <a:rPr lang="en-US" sz="2000" dirty="0">
                <a:latin typeface="Yu Gothic UI" panose="020B0500000000000000" pitchFamily="34" charset="-128"/>
                <a:ea typeface="Yu Gothic UI" panose="020B0500000000000000" pitchFamily="34" charset="-128"/>
              </a:rPr>
              <a:t>". </a:t>
            </a:r>
          </a:p>
          <a:p>
            <a:pPr marL="893763" lvl="1" indent="-350838">
              <a:lnSpc>
                <a:spcPct val="100000"/>
              </a:lnSpc>
              <a:spcBef>
                <a:spcPts val="0"/>
              </a:spcBef>
              <a:buFont typeface="Segoe UI" panose="020B0502040204020203" pitchFamily="34" charset="0"/>
              <a:buChar char="–"/>
            </a:pPr>
            <a:r>
              <a:rPr lang="en-US" sz="2000" dirty="0">
                <a:latin typeface="Yu Gothic UI" panose="020B0500000000000000" pitchFamily="34" charset="-128"/>
                <a:ea typeface="Yu Gothic UI" panose="020B0500000000000000" pitchFamily="34" charset="-128"/>
              </a:rPr>
              <a:t>For TIFF the extension would be "</a:t>
            </a:r>
            <a:r>
              <a:rPr lang="en-US" sz="2000" dirty="0" err="1">
                <a:latin typeface="Yu Gothic UI" panose="020B0500000000000000" pitchFamily="34" charset="-128"/>
                <a:ea typeface="Yu Gothic UI" panose="020B0500000000000000" pitchFamily="34" charset="-128"/>
              </a:rPr>
              <a:t>tfw</a:t>
            </a:r>
            <a:r>
              <a:rPr lang="en-US" sz="2000" dirty="0">
                <a:latin typeface="Yu Gothic UI" panose="020B0500000000000000" pitchFamily="34" charset="-128"/>
                <a:ea typeface="Yu Gothic UI" panose="020B0500000000000000" pitchFamily="34" charset="-128"/>
              </a:rPr>
              <a:t>". </a:t>
            </a:r>
          </a:p>
        </p:txBody>
      </p:sp>
      <p:pic>
        <p:nvPicPr>
          <p:cNvPr id="3" name="Picture 2"/>
          <p:cNvPicPr>
            <a:picLocks noChangeAspect="1"/>
          </p:cNvPicPr>
          <p:nvPr/>
        </p:nvPicPr>
        <p:blipFill>
          <a:blip r:embed="rId3"/>
          <a:stretch>
            <a:fillRect/>
          </a:stretch>
        </p:blipFill>
        <p:spPr>
          <a:xfrm>
            <a:off x="9741471" y="4877438"/>
            <a:ext cx="2135977" cy="539862"/>
          </a:xfrm>
          <a:prstGeom prst="rect">
            <a:avLst/>
          </a:prstGeom>
        </p:spPr>
      </p:pic>
      <p:pic>
        <p:nvPicPr>
          <p:cNvPr id="2" name="Picture 1"/>
          <p:cNvPicPr>
            <a:picLocks noChangeAspect="1"/>
          </p:cNvPicPr>
          <p:nvPr/>
        </p:nvPicPr>
        <p:blipFill rotWithShape="1">
          <a:blip r:embed="rId4"/>
          <a:srcRect b="5210"/>
          <a:stretch/>
        </p:blipFill>
        <p:spPr>
          <a:xfrm>
            <a:off x="8196450" y="2553768"/>
            <a:ext cx="3487353" cy="2070038"/>
          </a:xfrm>
          <a:prstGeom prst="rect">
            <a:avLst/>
          </a:prstGeom>
        </p:spPr>
      </p:pic>
      <p:sp>
        <p:nvSpPr>
          <p:cNvPr id="4" name="Rectangle 3"/>
          <p:cNvSpPr/>
          <p:nvPr/>
        </p:nvSpPr>
        <p:spPr>
          <a:xfrm>
            <a:off x="8408728" y="6004454"/>
            <a:ext cx="3749744" cy="584775"/>
          </a:xfrm>
          <a:prstGeom prst="rect">
            <a:avLst/>
          </a:prstGeom>
        </p:spPr>
        <p:txBody>
          <a:bodyPr wrap="none">
            <a:spAutoFit/>
          </a:bodyPr>
          <a:lstStyle/>
          <a:p>
            <a:r>
              <a:rPr lang="nb-NO" sz="1600" i="1" dirty="0">
                <a:latin typeface="Yu Gothic UI" panose="020B0500000000000000" pitchFamily="34" charset="-128"/>
                <a:ea typeface="Yu Gothic UI" panose="020B0500000000000000" pitchFamily="34" charset="-128"/>
                <a:hlinkClick r:id="rId5"/>
              </a:rPr>
              <a:t>https://en.wikipedia.org/wiki/World_file</a:t>
            </a:r>
            <a:endParaRPr lang="nb-NO" sz="1600" i="1" dirty="0">
              <a:latin typeface="Yu Gothic UI" panose="020B0500000000000000" pitchFamily="34" charset="-128"/>
              <a:ea typeface="Yu Gothic UI" panose="020B0500000000000000" pitchFamily="34" charset="-128"/>
            </a:endParaRPr>
          </a:p>
          <a:p>
            <a:endParaRPr lang="nb-NO" sz="1600" i="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087822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407"/>
          <a:stretch/>
        </p:blipFill>
        <p:spPr>
          <a:xfrm>
            <a:off x="5083741" y="2281627"/>
            <a:ext cx="3089203" cy="1323975"/>
          </a:xfrm>
          <a:prstGeom prst="rect">
            <a:avLst/>
          </a:prstGeom>
        </p:spPr>
      </p:pic>
      <p:sp>
        <p:nvSpPr>
          <p:cNvPr id="8" name="Inhaltsplatzhalter 2"/>
          <p:cNvSpPr>
            <a:spLocks noGrp="1"/>
          </p:cNvSpPr>
          <p:nvPr>
            <p:ph idx="1"/>
          </p:nvPr>
        </p:nvSpPr>
        <p:spPr>
          <a:xfrm>
            <a:off x="644640" y="1207544"/>
            <a:ext cx="5496278" cy="4895801"/>
          </a:xfrm>
        </p:spPr>
        <p:txBody>
          <a:bodyPr>
            <a:normAutofit fontScale="92500" lnSpcReduction="10000"/>
          </a:bodyPr>
          <a:lstStyle/>
          <a:p>
            <a:pPr marL="0" indent="0">
              <a:buNone/>
            </a:pPr>
            <a:r>
              <a:rPr lang="en-GB" altLang="en-US" sz="2400" u="sng" dirty="0">
                <a:latin typeface="Yu Gothic UI" panose="020B0500000000000000" pitchFamily="34" charset="-128"/>
                <a:ea typeface="Yu Gothic UI" panose="020B0500000000000000" pitchFamily="34" charset="-128"/>
              </a:rPr>
              <a:t>Open source:</a:t>
            </a:r>
          </a:p>
          <a:p>
            <a:pPr marL="342900" lvl="1" indent="-342900"/>
            <a:r>
              <a:rPr lang="en-GB" altLang="en-US" dirty="0">
                <a:latin typeface="Yu Gothic UI" panose="020B0500000000000000" pitchFamily="34" charset="-128"/>
                <a:ea typeface="Yu Gothic UI" panose="020B0500000000000000" pitchFamily="34" charset="-128"/>
              </a:rPr>
              <a:t>Open Source Geospatial Foundation </a:t>
            </a:r>
            <a:br>
              <a:rPr lang="en-GB" altLang="en-US" dirty="0">
                <a:latin typeface="Yu Gothic UI" panose="020B0500000000000000" pitchFamily="34" charset="-128"/>
                <a:ea typeface="Yu Gothic UI" panose="020B0500000000000000" pitchFamily="34" charset="-128"/>
              </a:rPr>
            </a:br>
            <a:r>
              <a:rPr lang="en-GB" altLang="en-US" dirty="0" err="1">
                <a:latin typeface="Yu Gothic UI" panose="020B0500000000000000" pitchFamily="34" charset="-128"/>
                <a:ea typeface="Yu Gothic UI" panose="020B0500000000000000" pitchFamily="34" charset="-128"/>
              </a:rPr>
              <a:t>OSGeo</a:t>
            </a:r>
            <a:r>
              <a:rPr lang="en-GB" altLang="en-US" dirty="0">
                <a:latin typeface="Yu Gothic UI" panose="020B0500000000000000" pitchFamily="34" charset="-128"/>
                <a:ea typeface="Yu Gothic UI" panose="020B0500000000000000" pitchFamily="34" charset="-128"/>
              </a:rPr>
              <a:t> (</a:t>
            </a:r>
            <a:r>
              <a:rPr lang="en-US" altLang="en-US" dirty="0">
                <a:latin typeface="Yu Gothic UI" panose="020B0500000000000000" pitchFamily="34" charset="-128"/>
                <a:ea typeface="Yu Gothic UI" panose="020B0500000000000000" pitchFamily="34" charset="-128"/>
              </a:rPr>
              <a:t>distribution of a broad set of open source geospatial software for Windows environments</a:t>
            </a:r>
            <a:r>
              <a:rPr lang="en-GB" altLang="en-US" dirty="0">
                <a:latin typeface="Yu Gothic UI" panose="020B0500000000000000" pitchFamily="34" charset="-128"/>
                <a:ea typeface="Yu Gothic UI" panose="020B0500000000000000" pitchFamily="34" charset="-128"/>
              </a:rPr>
              <a:t>)</a:t>
            </a:r>
            <a:br>
              <a:rPr lang="en-GB" altLang="en-US" dirty="0">
                <a:latin typeface="Yu Gothic UI" panose="020B0500000000000000" pitchFamily="34" charset="-128"/>
                <a:ea typeface="Yu Gothic UI" panose="020B0500000000000000" pitchFamily="34" charset="-128"/>
              </a:rPr>
            </a:br>
            <a:r>
              <a:rPr lang="en-GB" altLang="en-US" dirty="0">
                <a:latin typeface="Yu Gothic UI" panose="020B0500000000000000" pitchFamily="34" charset="-128"/>
                <a:ea typeface="Yu Gothic UI" panose="020B0500000000000000" pitchFamily="34" charset="-128"/>
                <a:hlinkClick r:id="rId4"/>
              </a:rPr>
              <a:t>http://trac.osgeo.org/osgeo4w/</a:t>
            </a:r>
            <a:endParaRPr lang="en-GB" altLang="en-US" dirty="0">
              <a:latin typeface="Yu Gothic UI" panose="020B0500000000000000" pitchFamily="34" charset="-128"/>
              <a:ea typeface="Yu Gothic UI" panose="020B0500000000000000" pitchFamily="34" charset="-128"/>
            </a:endParaRPr>
          </a:p>
          <a:p>
            <a:pPr marL="0" lvl="1" indent="0">
              <a:buNone/>
            </a:pPr>
            <a:endParaRPr lang="en-GB" altLang="en-US" sz="1200" dirty="0">
              <a:latin typeface="Yu Gothic UI" panose="020B0500000000000000" pitchFamily="34" charset="-128"/>
              <a:ea typeface="Yu Gothic UI" panose="020B0500000000000000" pitchFamily="34" charset="-128"/>
            </a:endParaRPr>
          </a:p>
          <a:p>
            <a:pPr lvl="1"/>
            <a:r>
              <a:rPr lang="en-GB" altLang="en-US" sz="1800" b="1" dirty="0">
                <a:latin typeface="Yu Gothic UI" panose="020B0500000000000000" pitchFamily="34" charset="-128"/>
                <a:ea typeface="Yu Gothic UI" panose="020B0500000000000000" pitchFamily="34" charset="-128"/>
              </a:rPr>
              <a:t>QGIS</a:t>
            </a:r>
            <a:r>
              <a:rPr lang="en-GB" altLang="en-US" sz="1800" dirty="0">
                <a:latin typeface="Yu Gothic UI" panose="020B0500000000000000" pitchFamily="34" charset="-128"/>
                <a:ea typeface="Yu Gothic UI" panose="020B0500000000000000" pitchFamily="34" charset="-128"/>
              </a:rPr>
              <a:t> (full desktop GIS)</a:t>
            </a:r>
          </a:p>
          <a:p>
            <a:pPr lvl="1"/>
            <a:r>
              <a:rPr lang="en-GB" altLang="en-US" sz="1800" dirty="0" err="1">
                <a:latin typeface="Yu Gothic UI" panose="020B0500000000000000" pitchFamily="34" charset="-128"/>
                <a:ea typeface="Yu Gothic UI" panose="020B0500000000000000" pitchFamily="34" charset="-128"/>
              </a:rPr>
              <a:t>gvSIG</a:t>
            </a:r>
            <a:r>
              <a:rPr lang="en-GB" altLang="en-US" sz="1800" dirty="0">
                <a:latin typeface="Yu Gothic UI" panose="020B0500000000000000" pitchFamily="34" charset="-128"/>
                <a:ea typeface="Yu Gothic UI" panose="020B0500000000000000" pitchFamily="34" charset="-128"/>
              </a:rPr>
              <a:t> (full desktop GIS)</a:t>
            </a:r>
          </a:p>
          <a:p>
            <a:pPr lvl="1"/>
            <a:r>
              <a:rPr lang="en-GB" altLang="en-US" sz="1800" dirty="0">
                <a:latin typeface="Yu Gothic UI" panose="020B0500000000000000" pitchFamily="34" charset="-128"/>
                <a:ea typeface="Yu Gothic UI" panose="020B0500000000000000" pitchFamily="34" charset="-128"/>
              </a:rPr>
              <a:t>GRASS GIS (Hydrology packages)</a:t>
            </a:r>
          </a:p>
          <a:p>
            <a:pPr lvl="1"/>
            <a:r>
              <a:rPr lang="en-GB" altLang="en-US" sz="1800" dirty="0">
                <a:latin typeface="Yu Gothic UI" panose="020B0500000000000000" pitchFamily="34" charset="-128"/>
                <a:ea typeface="Yu Gothic UI" panose="020B0500000000000000" pitchFamily="34" charset="-128"/>
              </a:rPr>
              <a:t>SAGA GIS</a:t>
            </a:r>
          </a:p>
          <a:p>
            <a:endParaRPr lang="en-GB" altLang="en-US" sz="2400" dirty="0">
              <a:latin typeface="Yu Gothic UI" panose="020B0500000000000000" pitchFamily="34" charset="-128"/>
              <a:ea typeface="Yu Gothic UI" panose="020B0500000000000000" pitchFamily="34" charset="-128"/>
            </a:endParaRPr>
          </a:p>
          <a:p>
            <a:pPr marL="0" indent="0">
              <a:buNone/>
            </a:pPr>
            <a:endParaRPr lang="en-GB" altLang="en-US" sz="2400" dirty="0">
              <a:latin typeface="Yu Gothic UI" panose="020B0500000000000000" pitchFamily="34" charset="-128"/>
              <a:ea typeface="Yu Gothic UI" panose="020B0500000000000000" pitchFamily="34" charset="-128"/>
            </a:endParaRPr>
          </a:p>
          <a:p>
            <a:pPr marL="0" indent="0">
              <a:buNone/>
            </a:pPr>
            <a:r>
              <a:rPr lang="en-GB" altLang="en-US" sz="2400" u="sng" dirty="0">
                <a:latin typeface="Yu Gothic UI" panose="020B0500000000000000" pitchFamily="34" charset="-128"/>
                <a:ea typeface="Yu Gothic UI" panose="020B0500000000000000" pitchFamily="34" charset="-128"/>
              </a:rPr>
              <a:t>Commercial:</a:t>
            </a:r>
          </a:p>
          <a:p>
            <a:pPr lvl="1">
              <a:buFont typeface="Courier New" panose="02070309020205020404" pitchFamily="49" charset="0"/>
              <a:buChar char="o"/>
            </a:pPr>
            <a:r>
              <a:rPr lang="en-GB" altLang="en-US" sz="2000" b="1" dirty="0">
                <a:latin typeface="Yu Gothic UI" panose="020B0500000000000000" pitchFamily="34" charset="-128"/>
                <a:ea typeface="Yu Gothic UI" panose="020B0500000000000000" pitchFamily="34" charset="-128"/>
              </a:rPr>
              <a:t>ArcGIS</a:t>
            </a:r>
            <a:r>
              <a:rPr lang="en-GB" altLang="en-US" sz="2000" dirty="0">
                <a:latin typeface="Yu Gothic UI" panose="020B0500000000000000" pitchFamily="34" charset="-128"/>
                <a:ea typeface="Yu Gothic UI" panose="020B0500000000000000" pitchFamily="34" charset="-128"/>
              </a:rPr>
              <a:t> from ESRI</a:t>
            </a:r>
          </a:p>
          <a:p>
            <a:pPr lvl="1">
              <a:buFont typeface="Courier New" panose="02070309020205020404" pitchFamily="49" charset="0"/>
              <a:buChar char="o"/>
            </a:pPr>
            <a:r>
              <a:rPr lang="en-GB" altLang="en-US" sz="2000" b="1" dirty="0">
                <a:latin typeface="Yu Gothic UI" panose="020B0500000000000000" pitchFamily="34" charset="-128"/>
                <a:ea typeface="Yu Gothic UI" panose="020B0500000000000000" pitchFamily="34" charset="-128"/>
              </a:rPr>
              <a:t>ENVI</a:t>
            </a:r>
            <a:r>
              <a:rPr lang="en-GB" altLang="en-US" sz="2000" dirty="0">
                <a:latin typeface="Yu Gothic UI" panose="020B0500000000000000" pitchFamily="34" charset="-128"/>
                <a:ea typeface="Yu Gothic UI" panose="020B0500000000000000" pitchFamily="34" charset="-128"/>
              </a:rPr>
              <a:t> from NV5 Geospatial</a:t>
            </a:r>
            <a:endParaRPr lang="en-GB" altLang="en-US" sz="2400" dirty="0">
              <a:latin typeface="Yu Gothic UI" panose="020B0500000000000000" pitchFamily="34" charset="-128"/>
              <a:ea typeface="Yu Gothic UI" panose="020B0500000000000000" pitchFamily="34" charset="-128"/>
            </a:endParaRPr>
          </a:p>
          <a:p>
            <a:pPr>
              <a:buFont typeface="Arial" panose="020B0604020202020204" pitchFamily="34" charset="0"/>
              <a:buChar char="•"/>
            </a:pPr>
            <a:endParaRPr lang="de-DE" altLang="en-US" sz="2400" dirty="0">
              <a:latin typeface="Yu Gothic UI" panose="020B0500000000000000" pitchFamily="34" charset="-128"/>
              <a:ea typeface="Yu Gothic UI" panose="020B0500000000000000" pitchFamily="34" charset="-128"/>
            </a:endParaRPr>
          </a:p>
          <a:p>
            <a:pPr>
              <a:buFont typeface="Arial" panose="020B0604020202020204" pitchFamily="34" charset="0"/>
              <a:buChar char="•"/>
            </a:pPr>
            <a:endParaRPr lang="de-DE" altLang="en-US" sz="2400" dirty="0">
              <a:latin typeface="Yu Gothic UI" panose="020B0500000000000000" pitchFamily="34" charset="-128"/>
              <a:ea typeface="Yu Gothic UI" panose="020B0500000000000000" pitchFamily="34" charset="-128"/>
            </a:endParaRPr>
          </a:p>
          <a:p>
            <a:pPr>
              <a:buFont typeface="Arial" panose="020B0604020202020204" pitchFamily="34" charset="0"/>
              <a:buChar char="•"/>
            </a:pPr>
            <a:endParaRPr lang="de-DE" altLang="en-US" sz="2400" dirty="0">
              <a:latin typeface="Yu Gothic UI" panose="020B0500000000000000" pitchFamily="34" charset="-128"/>
              <a:ea typeface="Yu Gothic UI" panose="020B0500000000000000" pitchFamily="34" charset="-128"/>
            </a:endParaRPr>
          </a:p>
          <a:p>
            <a:pPr lvl="1">
              <a:buFont typeface="Courier New" panose="02070309020205020404" pitchFamily="49" charset="0"/>
              <a:buChar char="o"/>
            </a:pPr>
            <a:endParaRPr lang="de-DE" altLang="en-US" sz="2000" dirty="0">
              <a:latin typeface="Yu Gothic UI" panose="020B0500000000000000" pitchFamily="34" charset="-128"/>
              <a:ea typeface="Yu Gothic UI" panose="020B0500000000000000" pitchFamily="34" charset="-128"/>
            </a:endParaRPr>
          </a:p>
          <a:p>
            <a:pPr lvl="1">
              <a:buFont typeface="Courier New" panose="02070309020205020404" pitchFamily="49" charset="0"/>
              <a:buChar char="o"/>
            </a:pPr>
            <a:endParaRPr lang="de-DE" altLang="en-US" sz="2000" dirty="0">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GIS Software</a:t>
            </a:r>
          </a:p>
        </p:txBody>
      </p:sp>
      <p:pic>
        <p:nvPicPr>
          <p:cNvPr id="11" name="Grafik 3"/>
          <p:cNvPicPr>
            <a:picLocks noChangeAspect="1"/>
          </p:cNvPicPr>
          <p:nvPr/>
        </p:nvPicPr>
        <p:blipFill rotWithShape="1">
          <a:blip r:embed="rId5" cstate="print">
            <a:extLst>
              <a:ext uri="{28A0092B-C50C-407E-A947-70E740481C1C}">
                <a14:useLocalDpi xmlns:a14="http://schemas.microsoft.com/office/drawing/2010/main" val="0"/>
              </a:ext>
            </a:extLst>
          </a:blip>
          <a:srcRect t="24010"/>
          <a:stretch/>
        </p:blipFill>
        <p:spPr>
          <a:xfrm>
            <a:off x="7468950" y="618624"/>
            <a:ext cx="4593075" cy="1476660"/>
          </a:xfrm>
          <a:prstGeom prst="rect">
            <a:avLst/>
          </a:prstGeom>
        </p:spPr>
      </p:pic>
      <p:pic>
        <p:nvPicPr>
          <p:cNvPr id="12" name="Grafik 4"/>
          <p:cNvPicPr>
            <a:picLocks noChangeAspect="1"/>
          </p:cNvPicPr>
          <p:nvPr/>
        </p:nvPicPr>
        <p:blipFill rotWithShape="1">
          <a:blip r:embed="rId6" cstate="print">
            <a:extLst>
              <a:ext uri="{28A0092B-C50C-407E-A947-70E740481C1C}">
                <a14:useLocalDpi xmlns:a14="http://schemas.microsoft.com/office/drawing/2010/main" val="0"/>
              </a:ext>
            </a:extLst>
          </a:blip>
          <a:srcRect b="21886"/>
          <a:stretch/>
        </p:blipFill>
        <p:spPr>
          <a:xfrm>
            <a:off x="6439301" y="4272905"/>
            <a:ext cx="4937760" cy="2600107"/>
          </a:xfrm>
          <a:prstGeom prst="rect">
            <a:avLst/>
          </a:prstGeom>
        </p:spPr>
      </p:pic>
      <p:pic>
        <p:nvPicPr>
          <p:cNvPr id="16" name="Picture 10" descr="http://www.qgis.org/de/_static/images/osgeoprojec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1475" y="317632"/>
            <a:ext cx="2857500" cy="12096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10942" y="2031532"/>
            <a:ext cx="2886075" cy="1581150"/>
          </a:xfrm>
          <a:prstGeom prst="rect">
            <a:avLst/>
          </a:prstGeom>
        </p:spPr>
      </p:pic>
      <p:pic>
        <p:nvPicPr>
          <p:cNvPr id="17" name="Grafik 12"/>
          <p:cNvPicPr>
            <a:picLocks noChangeAspect="1"/>
          </p:cNvPicPr>
          <p:nvPr/>
        </p:nvPicPr>
        <p:blipFill>
          <a:blip r:embed="rId9"/>
          <a:stretch>
            <a:fillRect/>
          </a:stretch>
        </p:blipFill>
        <p:spPr>
          <a:xfrm>
            <a:off x="11080629" y="2711527"/>
            <a:ext cx="1091236" cy="1405379"/>
          </a:xfrm>
          <a:prstGeom prst="rect">
            <a:avLst/>
          </a:prstGeom>
        </p:spPr>
      </p:pic>
      <p:pic>
        <p:nvPicPr>
          <p:cNvPr id="14" name="Grafik 8"/>
          <p:cNvPicPr>
            <a:picLocks noChangeAspect="1"/>
          </p:cNvPicPr>
          <p:nvPr/>
        </p:nvPicPr>
        <p:blipFill>
          <a:blip r:embed="rId10"/>
          <a:stretch>
            <a:fillRect/>
          </a:stretch>
        </p:blipFill>
        <p:spPr>
          <a:xfrm>
            <a:off x="7632579" y="2900106"/>
            <a:ext cx="1690000" cy="1216800"/>
          </a:xfrm>
          <a:prstGeom prst="rect">
            <a:avLst/>
          </a:prstGeom>
        </p:spPr>
      </p:pic>
    </p:spTree>
    <p:extLst>
      <p:ext uri="{BB962C8B-B14F-4D97-AF65-F5344CB8AC3E}">
        <p14:creationId xmlns:p14="http://schemas.microsoft.com/office/powerpoint/2010/main" val="1038249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 y="317632"/>
            <a:ext cx="12192000" cy="769441"/>
          </a:xfrm>
          <a:prstGeom prst="rect">
            <a:avLst/>
          </a:prstGeom>
        </p:spPr>
        <p:txBody>
          <a:bodyPr wrap="square">
            <a:spAutoFit/>
          </a:bodyPr>
          <a:lstStyle/>
          <a:p>
            <a:pPr algn="ctr"/>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of Today’s topics</a:t>
            </a:r>
          </a:p>
        </p:txBody>
      </p:sp>
    </p:spTree>
    <p:extLst>
      <p:ext uri="{BB962C8B-B14F-4D97-AF65-F5344CB8AC3E}">
        <p14:creationId xmlns:p14="http://schemas.microsoft.com/office/powerpoint/2010/main" val="15585704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what is GIS</a:t>
            </a:r>
          </a:p>
        </p:txBody>
      </p:sp>
      <p:sp>
        <p:nvSpPr>
          <p:cNvPr id="5" name="Rectangle 4"/>
          <p:cNvSpPr/>
          <p:nvPr/>
        </p:nvSpPr>
        <p:spPr>
          <a:xfrm>
            <a:off x="422614" y="1402765"/>
            <a:ext cx="11568544" cy="4593565"/>
          </a:xfrm>
          <a:prstGeom prst="rect">
            <a:avLst/>
          </a:prstGeom>
        </p:spPr>
        <p:txBody>
          <a:bodyPr wrap="square">
            <a:spAutoFit/>
          </a:bodyPr>
          <a:lstStyle/>
          <a:p>
            <a:pPr marL="285750" indent="-285750">
              <a:buFont typeface="Arial" panose="020B0604020202020204" pitchFamily="34" charset="0"/>
              <a:buChar char="•"/>
            </a:pPr>
            <a:r>
              <a:rPr lang="en-GB" sz="2000" b="1" dirty="0">
                <a:solidFill>
                  <a:srgbClr val="000000"/>
                </a:solidFill>
                <a:latin typeface="Yu Gothic UI" panose="020B0500000000000000" pitchFamily="34" charset="-128"/>
                <a:ea typeface="Yu Gothic UI" panose="020B0500000000000000" pitchFamily="34" charset="-128"/>
              </a:rPr>
              <a:t>Data collection</a:t>
            </a:r>
            <a:endParaRPr lang="en-GB" sz="2000" dirty="0">
              <a:solidFill>
                <a:srgbClr val="000000"/>
              </a:solidFill>
              <a:latin typeface="Yu Gothic UI" panose="020B0500000000000000" pitchFamily="34" charset="-128"/>
              <a:ea typeface="Yu Gothic UI" panose="020B0500000000000000" pitchFamily="34" charset="-128"/>
            </a:endParaRPr>
          </a:p>
          <a:p>
            <a:r>
              <a:rPr lang="en-GB" sz="2000" dirty="0">
                <a:solidFill>
                  <a:srgbClr val="000000"/>
                </a:solidFill>
                <a:latin typeface="Yu Gothic UI" panose="020B0500000000000000" pitchFamily="34" charset="-128"/>
                <a:ea typeface="Yu Gothic UI" panose="020B0500000000000000" pitchFamily="34" charset="-128"/>
              </a:rPr>
              <a:t>Import from other sources</a:t>
            </a:r>
          </a:p>
          <a:p>
            <a:pPr marL="285750" indent="-285750">
              <a:buFont typeface="Arial" panose="020B0604020202020204" pitchFamily="34" charset="0"/>
              <a:buChar char="•"/>
            </a:pPr>
            <a:endParaRPr lang="en-GB" sz="1050" b="1" dirty="0">
              <a:solidFill>
                <a:srgbClr val="000000"/>
              </a:solidFill>
              <a:latin typeface="Yu Gothic UI" panose="020B0500000000000000" pitchFamily="34" charset="-128"/>
              <a:ea typeface="Yu Gothic UI" panose="020B0500000000000000" pitchFamily="34" charset="-128"/>
            </a:endParaRPr>
          </a:p>
          <a:p>
            <a:pPr marL="285750" indent="-285750">
              <a:buFont typeface="Arial" panose="020B0604020202020204" pitchFamily="34" charset="0"/>
              <a:buChar char="•"/>
            </a:pPr>
            <a:r>
              <a:rPr lang="en-GB" sz="2000" b="1" dirty="0">
                <a:solidFill>
                  <a:srgbClr val="000000"/>
                </a:solidFill>
                <a:latin typeface="Yu Gothic UI" panose="020B0500000000000000" pitchFamily="34" charset="-128"/>
                <a:ea typeface="Yu Gothic UI" panose="020B0500000000000000" pitchFamily="34" charset="-128"/>
              </a:rPr>
              <a:t>Data storage</a:t>
            </a:r>
          </a:p>
          <a:p>
            <a:r>
              <a:rPr lang="en-GB" sz="2000" dirty="0">
                <a:solidFill>
                  <a:srgbClr val="000000"/>
                </a:solidFill>
                <a:latin typeface="Yu Gothic UI" panose="020B0500000000000000" pitchFamily="34" charset="-128"/>
                <a:ea typeface="Yu Gothic UI" panose="020B0500000000000000" pitchFamily="34" charset="-128"/>
              </a:rPr>
              <a:t>Storage, organization and management of information</a:t>
            </a:r>
          </a:p>
          <a:p>
            <a:pPr marL="342900" indent="-342900">
              <a:buFont typeface="Arial" panose="020B0604020202020204" pitchFamily="34" charset="0"/>
              <a:buChar char="•"/>
            </a:pPr>
            <a:endParaRPr lang="en-GB" sz="1050" b="1" dirty="0">
              <a:solidFill>
                <a:srgbClr val="000000"/>
              </a:solidFill>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GB" sz="2000" b="1" dirty="0">
                <a:solidFill>
                  <a:srgbClr val="000000"/>
                </a:solidFill>
                <a:latin typeface="Yu Gothic UI" panose="020B0500000000000000" pitchFamily="34" charset="-128"/>
                <a:ea typeface="Yu Gothic UI" panose="020B0500000000000000" pitchFamily="34" charset="-128"/>
              </a:rPr>
              <a:t>Data query </a:t>
            </a:r>
            <a:endParaRPr lang="en-GB" sz="2000" dirty="0">
              <a:solidFill>
                <a:srgbClr val="000000"/>
              </a:solidFill>
              <a:latin typeface="Yu Gothic UI" panose="020B0500000000000000" pitchFamily="34" charset="-128"/>
              <a:ea typeface="Yu Gothic UI" panose="020B0500000000000000" pitchFamily="34" charset="-128"/>
            </a:endParaRPr>
          </a:p>
          <a:p>
            <a:r>
              <a:rPr lang="en-GB" sz="2000" dirty="0">
                <a:solidFill>
                  <a:srgbClr val="000000"/>
                </a:solidFill>
                <a:latin typeface="Yu Gothic UI" panose="020B0500000000000000" pitchFamily="34" charset="-128"/>
                <a:ea typeface="Yu Gothic UI" panose="020B0500000000000000" pitchFamily="34" charset="-128"/>
              </a:rPr>
              <a:t>Complex query options regarding the data properties</a:t>
            </a:r>
          </a:p>
          <a:p>
            <a:pPr marL="342900" indent="-342900">
              <a:buFont typeface="Arial" panose="020B0604020202020204" pitchFamily="34" charset="0"/>
              <a:buChar char="•"/>
            </a:pPr>
            <a:endParaRPr lang="en-GB" sz="1050" b="1" dirty="0">
              <a:solidFill>
                <a:srgbClr val="000000"/>
              </a:solidFill>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GB" sz="2000" b="1" dirty="0">
                <a:solidFill>
                  <a:srgbClr val="000000"/>
                </a:solidFill>
                <a:latin typeface="Yu Gothic UI" panose="020B0500000000000000" pitchFamily="34" charset="-128"/>
                <a:ea typeface="Yu Gothic UI" panose="020B0500000000000000" pitchFamily="34" charset="-128"/>
              </a:rPr>
              <a:t>Data analysis </a:t>
            </a:r>
          </a:p>
          <a:p>
            <a:r>
              <a:rPr lang="en-GB" sz="2000" dirty="0">
                <a:solidFill>
                  <a:srgbClr val="000000"/>
                </a:solidFill>
                <a:latin typeface="Yu Gothic UI" panose="020B0500000000000000" pitchFamily="34" charset="-128"/>
                <a:ea typeface="Yu Gothic UI" panose="020B0500000000000000" pitchFamily="34" charset="-128"/>
              </a:rPr>
              <a:t>Integration of multiple data sets, problem-based information retrieval</a:t>
            </a:r>
          </a:p>
          <a:p>
            <a:pPr marL="342900" indent="-342900">
              <a:buFont typeface="Arial" panose="020B0604020202020204" pitchFamily="34" charset="0"/>
              <a:buChar char="•"/>
            </a:pPr>
            <a:endParaRPr lang="en-GB" sz="1050" b="1" dirty="0">
              <a:solidFill>
                <a:srgbClr val="000000"/>
              </a:solidFill>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GB" sz="2000" b="1" dirty="0">
                <a:solidFill>
                  <a:srgbClr val="000000"/>
                </a:solidFill>
                <a:latin typeface="Yu Gothic UI" panose="020B0500000000000000" pitchFamily="34" charset="-128"/>
                <a:ea typeface="Yu Gothic UI" panose="020B0500000000000000" pitchFamily="34" charset="-128"/>
              </a:rPr>
              <a:t>Data display</a:t>
            </a:r>
          </a:p>
          <a:p>
            <a:r>
              <a:rPr lang="en-GB" sz="2000" dirty="0">
                <a:solidFill>
                  <a:srgbClr val="000000"/>
                </a:solidFill>
                <a:latin typeface="Yu Gothic UI" panose="020B0500000000000000" pitchFamily="34" charset="-128"/>
                <a:ea typeface="Yu Gothic UI" panose="020B0500000000000000" pitchFamily="34" charset="-128"/>
              </a:rPr>
              <a:t>Visualization of the data according to their respective characteristics</a:t>
            </a:r>
          </a:p>
          <a:p>
            <a:pPr marL="342900" indent="-342900">
              <a:buFont typeface="Arial" panose="020B0604020202020204" pitchFamily="34" charset="0"/>
              <a:buChar char="•"/>
            </a:pPr>
            <a:endParaRPr lang="en-GB" sz="1050" b="1" dirty="0">
              <a:solidFill>
                <a:srgbClr val="000000"/>
              </a:solidFill>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GB" sz="2000" b="1" dirty="0">
                <a:solidFill>
                  <a:srgbClr val="000000"/>
                </a:solidFill>
                <a:latin typeface="Yu Gothic UI" panose="020B0500000000000000" pitchFamily="34" charset="-128"/>
                <a:ea typeface="Yu Gothic UI" panose="020B0500000000000000" pitchFamily="34" charset="-128"/>
              </a:rPr>
              <a:t>Data presentation</a:t>
            </a:r>
          </a:p>
          <a:p>
            <a:r>
              <a:rPr lang="en-GB" sz="2000" dirty="0">
                <a:solidFill>
                  <a:srgbClr val="000000"/>
                </a:solidFill>
                <a:latin typeface="Yu Gothic UI" panose="020B0500000000000000" pitchFamily="34" charset="-128"/>
                <a:ea typeface="Yu Gothic UI" panose="020B0500000000000000" pitchFamily="34" charset="-128"/>
              </a:rPr>
              <a:t>Creation and dissemination of high quality maps, graphs, reports, results of analysis</a:t>
            </a:r>
            <a:endParaRPr lang="en-GB" sz="20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796724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22614" y="1744484"/>
            <a:ext cx="7872796" cy="3585597"/>
          </a:xfrm>
          <a:prstGeom prst="rect">
            <a:avLst/>
          </a:prstGeom>
        </p:spPr>
        <p:txBody>
          <a:bodyPr wrap="square">
            <a:spAutoFit/>
          </a:bodyPr>
          <a:lstStyle/>
          <a:p>
            <a:r>
              <a:rPr lang="en-GB" sz="2400" b="1" u="sng" dirty="0">
                <a:latin typeface="Yu Gothic UI" panose="020B0500000000000000" pitchFamily="34" charset="-128"/>
                <a:ea typeface="Yu Gothic UI" panose="020B0500000000000000" pitchFamily="34" charset="-128"/>
              </a:rPr>
              <a:t>Map layers concept </a:t>
            </a:r>
            <a:endParaRPr lang="en-GB" sz="2400" u="sng"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endParaRPr lang="en-GB" sz="11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each Geodata layer stores thematic spatial data </a:t>
            </a: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analyse and visualize spatial dependencies by overlapping </a:t>
            </a: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combine different datasets (hydrology, agriculture,…) </a:t>
            </a: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spatial functions for data analysis (e.g. intersect, clip) </a:t>
            </a: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perform map algebra and data modelling </a:t>
            </a:r>
          </a:p>
          <a:p>
            <a:endParaRPr lang="en-GB" sz="2400" b="1" dirty="0">
              <a:latin typeface="Yu Gothic UI" panose="020B0500000000000000" pitchFamily="34" charset="-128"/>
              <a:ea typeface="Yu Gothic UI" panose="020B0500000000000000" pitchFamily="34" charset="-128"/>
            </a:endParaRPr>
          </a:p>
          <a:p>
            <a:endParaRPr lang="en-GB" sz="2400" b="1" dirty="0">
              <a:latin typeface="Yu Gothic UI" panose="020B0500000000000000" pitchFamily="34" charset="-128"/>
              <a:ea typeface="Yu Gothic UI" panose="020B0500000000000000" pitchFamily="34" charset="-128"/>
            </a:endParaRPr>
          </a:p>
        </p:txBody>
      </p:sp>
      <p:sp>
        <p:nvSpPr>
          <p:cNvPr id="4" name="Rectangle 3"/>
          <p:cNvSpPr/>
          <p:nvPr/>
        </p:nvSpPr>
        <p:spPr>
          <a:xfrm>
            <a:off x="422614" y="1110224"/>
            <a:ext cx="11509191" cy="646331"/>
          </a:xfrm>
          <a:prstGeom prst="rect">
            <a:avLst/>
          </a:prstGeom>
        </p:spPr>
        <p:txBody>
          <a:bodyPr wrap="square">
            <a:spAutoFit/>
          </a:bodyPr>
          <a:lstStyle/>
          <a:p>
            <a:r>
              <a:rPr lang="en-GB" sz="3600" b="1" dirty="0">
                <a:latin typeface="Yu Gothic UI" panose="020B0500000000000000" pitchFamily="34" charset="-128"/>
                <a:ea typeface="Yu Gothic UI" panose="020B0500000000000000" pitchFamily="34" charset="-128"/>
                <a:cs typeface="Segoe UI" panose="020B0502040204020203" pitchFamily="34" charset="0"/>
              </a:rPr>
              <a:t>Answer questions by comparing different layer of data</a:t>
            </a:r>
          </a:p>
        </p:txBody>
      </p:sp>
      <p:sp>
        <p:nvSpPr>
          <p:cNvPr id="9" name="Rectangle 8"/>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what is GIS</a:t>
            </a:r>
          </a:p>
        </p:txBody>
      </p:sp>
      <p:grpSp>
        <p:nvGrpSpPr>
          <p:cNvPr id="18" name="Group 17"/>
          <p:cNvGrpSpPr/>
          <p:nvPr/>
        </p:nvGrpSpPr>
        <p:grpSpPr>
          <a:xfrm>
            <a:off x="8156864" y="1953491"/>
            <a:ext cx="4035136" cy="4433729"/>
            <a:chOff x="8156864" y="1922318"/>
            <a:chExt cx="4035136" cy="4433729"/>
          </a:xfrm>
        </p:grpSpPr>
        <p:sp>
          <p:nvSpPr>
            <p:cNvPr id="17" name="Rectangle 16"/>
            <p:cNvSpPr/>
            <p:nvPr/>
          </p:nvSpPr>
          <p:spPr>
            <a:xfrm>
              <a:off x="8156864" y="1922318"/>
              <a:ext cx="4035136" cy="44337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11"/>
            <p:cNvSpPr/>
            <p:nvPr/>
          </p:nvSpPr>
          <p:spPr>
            <a:xfrm>
              <a:off x="10070907" y="5986715"/>
              <a:ext cx="2121093" cy="369332"/>
            </a:xfrm>
            <a:prstGeom prst="rect">
              <a:avLst/>
            </a:prstGeom>
          </p:spPr>
          <p:txBody>
            <a:bodyPr wrap="none">
              <a:spAutoFit/>
            </a:bodyPr>
            <a:lstStyle/>
            <a:p>
              <a:r>
                <a:rPr lang="nb-NO" i="1" dirty="0" err="1">
                  <a:solidFill>
                    <a:schemeClr val="tx1">
                      <a:lumMod val="50000"/>
                      <a:lumOff val="50000"/>
                    </a:schemeClr>
                  </a:solidFill>
                  <a:latin typeface="Yu Gothic UI" panose="020B0500000000000000" pitchFamily="34" charset="-128"/>
                  <a:ea typeface="Yu Gothic UI" panose="020B0500000000000000" pitchFamily="34" charset="-128"/>
                </a:rPr>
                <a:t>ArcGIS</a:t>
              </a:r>
              <a:r>
                <a:rPr lang="nb-NO" i="1" dirty="0">
                  <a:solidFill>
                    <a:schemeClr val="tx1">
                      <a:lumMod val="50000"/>
                      <a:lumOff val="50000"/>
                    </a:schemeClr>
                  </a:solidFill>
                  <a:latin typeface="Yu Gothic UI" panose="020B0500000000000000" pitchFamily="34" charset="-128"/>
                  <a:ea typeface="Yu Gothic UI" panose="020B0500000000000000" pitchFamily="34" charset="-128"/>
                </a:rPr>
                <a:t> for Desktop</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5410" y="2064328"/>
              <a:ext cx="3810000" cy="3810000"/>
            </a:xfrm>
            <a:prstGeom prst="rect">
              <a:avLst/>
            </a:prstGeom>
          </p:spPr>
        </p:pic>
      </p:grpSp>
    </p:spTree>
    <p:extLst>
      <p:ext uri="{BB962C8B-B14F-4D97-AF65-F5344CB8AC3E}">
        <p14:creationId xmlns:p14="http://schemas.microsoft.com/office/powerpoint/2010/main" val="25738422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22614" y="1744484"/>
            <a:ext cx="7872796" cy="3585597"/>
          </a:xfrm>
          <a:prstGeom prst="rect">
            <a:avLst/>
          </a:prstGeom>
        </p:spPr>
        <p:txBody>
          <a:bodyPr wrap="square">
            <a:spAutoFit/>
          </a:bodyPr>
          <a:lstStyle/>
          <a:p>
            <a:r>
              <a:rPr lang="en-GB" sz="2400" b="1" u="sng" dirty="0">
                <a:latin typeface="Yu Gothic UI" panose="020B0500000000000000" pitchFamily="34" charset="-128"/>
                <a:ea typeface="Yu Gothic UI" panose="020B0500000000000000" pitchFamily="34" charset="-128"/>
              </a:rPr>
              <a:t>Map layers concept </a:t>
            </a:r>
            <a:endParaRPr lang="en-GB" sz="2400" u="sng"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endParaRPr lang="en-GB" sz="11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each Geodata layer stores thematic spatial data </a:t>
            </a: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analyse and visualize spatial dependencies by overlapping </a:t>
            </a: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combine different datasets (hydrology, agriculture,…) </a:t>
            </a: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spatial functions for data analysis (e.g. intersect, clip) </a:t>
            </a:r>
          </a:p>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perform map algebra and data modelling </a:t>
            </a:r>
          </a:p>
          <a:p>
            <a:endParaRPr lang="en-GB" sz="2400" b="1" dirty="0">
              <a:latin typeface="Yu Gothic UI" panose="020B0500000000000000" pitchFamily="34" charset="-128"/>
              <a:ea typeface="Yu Gothic UI" panose="020B0500000000000000" pitchFamily="34" charset="-128"/>
            </a:endParaRPr>
          </a:p>
          <a:p>
            <a:endParaRPr lang="en-GB" sz="2400" b="1" dirty="0">
              <a:latin typeface="Yu Gothic UI" panose="020B0500000000000000" pitchFamily="34" charset="-128"/>
              <a:ea typeface="Yu Gothic UI" panose="020B0500000000000000" pitchFamily="34" charset="-128"/>
            </a:endParaRPr>
          </a:p>
        </p:txBody>
      </p:sp>
      <p:sp>
        <p:nvSpPr>
          <p:cNvPr id="4" name="Rectangle 3"/>
          <p:cNvSpPr/>
          <p:nvPr/>
        </p:nvSpPr>
        <p:spPr>
          <a:xfrm>
            <a:off x="422614" y="1110224"/>
            <a:ext cx="11509191" cy="646331"/>
          </a:xfrm>
          <a:prstGeom prst="rect">
            <a:avLst/>
          </a:prstGeom>
        </p:spPr>
        <p:txBody>
          <a:bodyPr wrap="square">
            <a:spAutoFit/>
          </a:bodyPr>
          <a:lstStyle/>
          <a:p>
            <a:r>
              <a:rPr lang="en-GB" sz="3600" b="1" dirty="0">
                <a:latin typeface="Yu Gothic UI" panose="020B0500000000000000" pitchFamily="34" charset="-128"/>
                <a:ea typeface="Yu Gothic UI" panose="020B0500000000000000" pitchFamily="34" charset="-128"/>
                <a:cs typeface="Segoe UI" panose="020B0502040204020203" pitchFamily="34" charset="0"/>
              </a:rPr>
              <a:t>Answer questions by comparing different layer of data</a:t>
            </a:r>
          </a:p>
        </p:txBody>
      </p:sp>
      <p:sp>
        <p:nvSpPr>
          <p:cNvPr id="9" name="Rectangle 8"/>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what is GIS</a:t>
            </a:r>
          </a:p>
        </p:txBody>
      </p:sp>
      <p:pic>
        <p:nvPicPr>
          <p:cNvPr id="2" name="Picture 1"/>
          <p:cNvPicPr>
            <a:picLocks noChangeAspect="1"/>
          </p:cNvPicPr>
          <p:nvPr/>
        </p:nvPicPr>
        <p:blipFill>
          <a:blip r:embed="rId3"/>
          <a:stretch>
            <a:fillRect/>
          </a:stretch>
        </p:blipFill>
        <p:spPr>
          <a:xfrm>
            <a:off x="4214925" y="1868942"/>
            <a:ext cx="7977075" cy="4487105"/>
          </a:xfrm>
          <a:prstGeom prst="rect">
            <a:avLst/>
          </a:prstGeom>
        </p:spPr>
      </p:pic>
      <p:sp>
        <p:nvSpPr>
          <p:cNvPr id="7" name="Rounded Rectangle 6"/>
          <p:cNvSpPr/>
          <p:nvPr/>
        </p:nvSpPr>
        <p:spPr>
          <a:xfrm>
            <a:off x="422614" y="2390815"/>
            <a:ext cx="3792311" cy="2580618"/>
          </a:xfrm>
          <a:prstGeom prst="roundRect">
            <a:avLst/>
          </a:prstGeom>
          <a:solidFill>
            <a:schemeClr val="bg1">
              <a:alpha val="8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Rectangle 2"/>
          <p:cNvSpPr/>
          <p:nvPr/>
        </p:nvSpPr>
        <p:spPr>
          <a:xfrm>
            <a:off x="422614" y="2561427"/>
            <a:ext cx="3619035" cy="2123658"/>
          </a:xfrm>
          <a:prstGeom prst="rect">
            <a:avLst/>
          </a:prstGeom>
        </p:spPr>
        <p:txBody>
          <a:bodyPr wrap="square">
            <a:spAutoFit/>
          </a:bodyPr>
          <a:lstStyle/>
          <a:p>
            <a:pPr algn="ctr"/>
            <a:r>
              <a:rPr lang="en-GB" sz="3300" b="1" dirty="0">
                <a:latin typeface="Yu Gothic UI" panose="020B0500000000000000" pitchFamily="34" charset="-128"/>
                <a:ea typeface="Yu Gothic UI" panose="020B0500000000000000" pitchFamily="34" charset="-128"/>
                <a:sym typeface="Wingdings" panose="05000000000000000000" pitchFamily="2" charset="2"/>
              </a:rPr>
              <a:t>However</a:t>
            </a:r>
            <a:r>
              <a:rPr lang="en-GB" sz="3300" b="1" dirty="0">
                <a:latin typeface="Yu Gothic UI" panose="020B0500000000000000" pitchFamily="34" charset="-128"/>
                <a:ea typeface="Yu Gothic UI" panose="020B0500000000000000" pitchFamily="34" charset="-128"/>
              </a:rPr>
              <a:t>: ensure data consistency and unitary reference system </a:t>
            </a:r>
            <a:endParaRPr lang="en-GB" sz="3300" b="1"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699486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https://www.stratfor.com/sites/default/files/styles/stratfor_full/public/main/images/Fergana-pop-dense_0.jpg?itok=E0BzuSK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461" y="1248647"/>
            <a:ext cx="5599934" cy="30705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esri.com/%7E/media/Images/Content/landing-pages/arcgis-online/arcGIS/features-map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00" y="3846604"/>
            <a:ext cx="8655685" cy="29923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GIS Applications</a:t>
            </a:r>
          </a:p>
        </p:txBody>
      </p:sp>
      <p:sp>
        <p:nvSpPr>
          <p:cNvPr id="5" name="Inhaltsplatzhalter 2"/>
          <p:cNvSpPr txBox="1">
            <a:spLocks/>
          </p:cNvSpPr>
          <p:nvPr/>
        </p:nvSpPr>
        <p:spPr bwMode="auto">
          <a:xfrm>
            <a:off x="7406820" y="1248647"/>
            <a:ext cx="4698589" cy="449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lvl="1">
              <a:defRPr/>
            </a:pPr>
            <a:r>
              <a:rPr lang="en-GB" sz="2400" dirty="0">
                <a:latin typeface="Yu Gothic UI" panose="020B0500000000000000" pitchFamily="34" charset="-128"/>
                <a:ea typeface="Yu Gothic UI" panose="020B0500000000000000" pitchFamily="34" charset="-128"/>
              </a:rPr>
              <a:t>engineering </a:t>
            </a:r>
          </a:p>
          <a:p>
            <a:pPr lvl="1">
              <a:defRPr/>
            </a:pPr>
            <a:r>
              <a:rPr lang="en-GB" sz="2400" dirty="0">
                <a:latin typeface="Yu Gothic UI" panose="020B0500000000000000" pitchFamily="34" charset="-128"/>
                <a:ea typeface="Yu Gothic UI" panose="020B0500000000000000" pitchFamily="34" charset="-128"/>
              </a:rPr>
              <a:t>environment</a:t>
            </a:r>
          </a:p>
          <a:p>
            <a:pPr lvl="2">
              <a:defRPr/>
            </a:pPr>
            <a:r>
              <a:rPr lang="en-GB" sz="2400" dirty="0">
                <a:latin typeface="Yu Gothic UI" panose="020B0500000000000000" pitchFamily="34" charset="-128"/>
                <a:ea typeface="Yu Gothic UI" panose="020B0500000000000000" pitchFamily="34" charset="-128"/>
              </a:rPr>
              <a:t>water and land </a:t>
            </a:r>
            <a:br>
              <a:rPr lang="en-GB" sz="2400" dirty="0">
                <a:latin typeface="Yu Gothic UI" panose="020B0500000000000000" pitchFamily="34" charset="-128"/>
                <a:ea typeface="Yu Gothic UI" panose="020B0500000000000000" pitchFamily="34" charset="-128"/>
              </a:rPr>
            </a:br>
            <a:r>
              <a:rPr lang="en-GB" sz="2400" dirty="0">
                <a:latin typeface="Yu Gothic UI" panose="020B0500000000000000" pitchFamily="34" charset="-128"/>
                <a:ea typeface="Yu Gothic UI" panose="020B0500000000000000" pitchFamily="34" charset="-128"/>
              </a:rPr>
              <a:t>resources management</a:t>
            </a:r>
          </a:p>
          <a:p>
            <a:pPr lvl="1">
              <a:defRPr/>
            </a:pPr>
            <a:r>
              <a:rPr lang="en-GB" sz="2400" dirty="0">
                <a:latin typeface="Yu Gothic UI" panose="020B0500000000000000" pitchFamily="34" charset="-128"/>
                <a:ea typeface="Yu Gothic UI" panose="020B0500000000000000" pitchFamily="34" charset="-128"/>
              </a:rPr>
              <a:t>planning </a:t>
            </a:r>
          </a:p>
          <a:p>
            <a:pPr lvl="1">
              <a:defRPr/>
            </a:pPr>
            <a:r>
              <a:rPr lang="en-GB" sz="2400" dirty="0">
                <a:latin typeface="Yu Gothic UI" panose="020B0500000000000000" pitchFamily="34" charset="-128"/>
                <a:ea typeface="Yu Gothic UI" panose="020B0500000000000000" pitchFamily="34" charset="-128"/>
              </a:rPr>
              <a:t>health</a:t>
            </a:r>
          </a:p>
          <a:p>
            <a:pPr lvl="1">
              <a:defRPr/>
            </a:pPr>
            <a:r>
              <a:rPr lang="en-GB" sz="2400" dirty="0">
                <a:latin typeface="Yu Gothic UI" panose="020B0500000000000000" pitchFamily="34" charset="-128"/>
                <a:ea typeface="Yu Gothic UI" panose="020B0500000000000000" pitchFamily="34" charset="-128"/>
              </a:rPr>
              <a:t>management </a:t>
            </a:r>
          </a:p>
          <a:p>
            <a:pPr lvl="1">
              <a:defRPr/>
            </a:pPr>
            <a:r>
              <a:rPr lang="en-GB" sz="2400" dirty="0">
                <a:latin typeface="Yu Gothic UI" panose="020B0500000000000000" pitchFamily="34" charset="-128"/>
                <a:ea typeface="Yu Gothic UI" panose="020B0500000000000000" pitchFamily="34" charset="-128"/>
              </a:rPr>
              <a:t>transport/logistics </a:t>
            </a:r>
          </a:p>
          <a:p>
            <a:pPr lvl="1">
              <a:defRPr/>
            </a:pPr>
            <a:r>
              <a:rPr lang="en-GB" sz="2400" dirty="0">
                <a:latin typeface="Yu Gothic UI" panose="020B0500000000000000" pitchFamily="34" charset="-128"/>
                <a:ea typeface="Yu Gothic UI" panose="020B0500000000000000" pitchFamily="34" charset="-128"/>
              </a:rPr>
              <a:t>insurance </a:t>
            </a:r>
          </a:p>
          <a:p>
            <a:pPr lvl="1">
              <a:defRPr/>
            </a:pPr>
            <a:r>
              <a:rPr lang="en-GB" sz="2400" dirty="0">
                <a:latin typeface="Yu Gothic UI" panose="020B0500000000000000" pitchFamily="34" charset="-128"/>
                <a:ea typeface="Yu Gothic UI" panose="020B0500000000000000" pitchFamily="34" charset="-128"/>
              </a:rPr>
              <a:t>telecommunications </a:t>
            </a:r>
          </a:p>
          <a:p>
            <a:pPr lvl="1">
              <a:defRPr/>
            </a:pPr>
            <a:r>
              <a:rPr lang="en-GB" sz="2400" dirty="0">
                <a:latin typeface="Yu Gothic UI" panose="020B0500000000000000" pitchFamily="34" charset="-128"/>
                <a:ea typeface="Yu Gothic UI" panose="020B0500000000000000" pitchFamily="34" charset="-128"/>
              </a:rPr>
              <a:t>business</a:t>
            </a:r>
          </a:p>
          <a:p>
            <a:pPr lvl="1">
              <a:defRPr/>
            </a:pPr>
            <a:endParaRPr lang="en-GB" sz="2400" dirty="0">
              <a:latin typeface="Yu Gothic UI" panose="020B0500000000000000" pitchFamily="34" charset="-128"/>
              <a:ea typeface="Yu Gothic UI" panose="020B0500000000000000" pitchFamily="34" charset="-128"/>
            </a:endParaRPr>
          </a:p>
          <a:p>
            <a:pPr lvl="1">
              <a:defRPr/>
            </a:pPr>
            <a:endParaRPr lang="de-DE" sz="2400" dirty="0">
              <a:latin typeface="Yu Gothic UI" panose="020B0500000000000000" pitchFamily="34" charset="-128"/>
              <a:ea typeface="Yu Gothic UI" panose="020B0500000000000000" pitchFamily="34" charset="-128"/>
            </a:endParaRPr>
          </a:p>
          <a:p>
            <a:pPr lvl="1">
              <a:defRPr/>
            </a:pPr>
            <a:endParaRPr lang="en-US" sz="2400" kern="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426215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2894"/>
          <a:stretch/>
        </p:blipFill>
        <p:spPr>
          <a:xfrm>
            <a:off x="0" y="3720593"/>
            <a:ext cx="5659484" cy="3142915"/>
          </a:xfrm>
          <a:prstGeom prst="rect">
            <a:avLst/>
          </a:prstGeom>
        </p:spPr>
      </p:pic>
      <p:sp>
        <p:nvSpPr>
          <p:cNvPr id="16" name="Rectangle 15"/>
          <p:cNvSpPr/>
          <p:nvPr/>
        </p:nvSpPr>
        <p:spPr>
          <a:xfrm>
            <a:off x="6059274" y="5769732"/>
            <a:ext cx="6105891" cy="523220"/>
          </a:xfrm>
          <a:prstGeom prst="rect">
            <a:avLst/>
          </a:prstGeom>
          <a:solidFill>
            <a:schemeClr val="bg1">
              <a:alpha val="51000"/>
            </a:schemeClr>
          </a:solidFill>
        </p:spPr>
        <p:txBody>
          <a:bodyPr wrap="square">
            <a:spAutoFit/>
          </a:bodyPr>
          <a:lstStyle/>
          <a:p>
            <a:pPr algn="r"/>
            <a:r>
              <a:rPr lang="en-GB" sz="28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…with more geospatial information  </a:t>
            </a:r>
          </a:p>
        </p:txBody>
      </p:sp>
      <p:pic>
        <p:nvPicPr>
          <p:cNvPr id="3" name="Picture 2"/>
          <p:cNvPicPr>
            <a:picLocks noChangeAspect="1"/>
          </p:cNvPicPr>
          <p:nvPr/>
        </p:nvPicPr>
        <p:blipFill>
          <a:blip r:embed="rId4"/>
          <a:stretch>
            <a:fillRect/>
          </a:stretch>
        </p:blipFill>
        <p:spPr>
          <a:xfrm>
            <a:off x="4009465" y="1209558"/>
            <a:ext cx="5588287" cy="2648086"/>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42798" y="2732141"/>
            <a:ext cx="5305473" cy="282562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2960" y="1186257"/>
            <a:ext cx="2940222" cy="3246005"/>
          </a:xfrm>
          <a:prstGeom prst="rect">
            <a:avLst/>
          </a:prstGeom>
        </p:spPr>
      </p:pic>
      <p:sp>
        <p:nvSpPr>
          <p:cNvPr id="10" name="Rectangle 9"/>
          <p:cNvSpPr/>
          <p:nvPr/>
        </p:nvSpPr>
        <p:spPr>
          <a:xfrm>
            <a:off x="422614" y="1124460"/>
            <a:ext cx="5083495" cy="3046988"/>
          </a:xfrm>
          <a:prstGeom prst="rect">
            <a:avLst/>
          </a:prstGeom>
        </p:spPr>
        <p:txBody>
          <a:bodyPr wrap="square">
            <a:spAutoFit/>
          </a:bodyPr>
          <a:lstStyle/>
          <a:p>
            <a:pPr marL="285750" indent="-28575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Satellite imagery</a:t>
            </a:r>
          </a:p>
          <a:p>
            <a:pPr marL="285750" indent="-28575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GPS </a:t>
            </a:r>
          </a:p>
          <a:p>
            <a:pPr marL="285750" indent="-28575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Mobile mapping</a:t>
            </a:r>
          </a:p>
          <a:p>
            <a:pPr marL="285750" indent="-28575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Real time monitoring</a:t>
            </a:r>
          </a:p>
          <a:p>
            <a:pPr marL="285750" indent="-28575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Online GIS services</a:t>
            </a:r>
          </a:p>
          <a:p>
            <a:pPr marL="285750" indent="-28575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Web portals</a:t>
            </a:r>
          </a:p>
          <a:p>
            <a:pPr marL="285750" indent="-285750">
              <a:buFont typeface="Arial" panose="020B0604020202020204" pitchFamily="34" charset="0"/>
              <a:buChar char="•"/>
            </a:pPr>
            <a:r>
              <a:rPr lang="en-GB" sz="2400" b="1" dirty="0">
                <a:latin typeface="Yu Gothic UI" panose="020B0500000000000000" pitchFamily="34" charset="-128"/>
                <a:ea typeface="Yu Gothic UI" panose="020B0500000000000000" pitchFamily="34" charset="-128"/>
                <a:cs typeface="Segoe UI" panose="020B0502040204020203" pitchFamily="34" charset="0"/>
              </a:rPr>
              <a:t>. . . </a:t>
            </a:r>
          </a:p>
          <a:p>
            <a:pPr marL="457200" indent="-457200">
              <a:buFont typeface="Arial" panose="020B0604020202020204" pitchFamily="34" charset="0"/>
              <a:buChar char="•"/>
            </a:pPr>
            <a:endParaRPr lang="en-GB" sz="24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2" name="Rectangle 11"/>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We are part of a Geodata society</a:t>
            </a:r>
          </a:p>
        </p:txBody>
      </p:sp>
    </p:spTree>
    <p:extLst>
      <p:ext uri="{BB962C8B-B14F-4D97-AF65-F5344CB8AC3E}">
        <p14:creationId xmlns:p14="http://schemas.microsoft.com/office/powerpoint/2010/main" val="14044661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Raster &amp; Vector</a:t>
            </a:r>
          </a:p>
        </p:txBody>
      </p:sp>
      <p:pic>
        <p:nvPicPr>
          <p:cNvPr id="2" name="Picture 1"/>
          <p:cNvPicPr>
            <a:picLocks noChangeAspect="1"/>
          </p:cNvPicPr>
          <p:nvPr/>
        </p:nvPicPr>
        <p:blipFill>
          <a:blip r:embed="rId3"/>
          <a:stretch>
            <a:fillRect/>
          </a:stretch>
        </p:blipFill>
        <p:spPr>
          <a:xfrm>
            <a:off x="369451" y="1254984"/>
            <a:ext cx="9917549" cy="5130293"/>
          </a:xfrm>
          <a:prstGeom prst="rect">
            <a:avLst/>
          </a:prstGeom>
        </p:spPr>
      </p:pic>
    </p:spTree>
    <p:extLst>
      <p:ext uri="{BB962C8B-B14F-4D97-AF65-F5344CB8AC3E}">
        <p14:creationId xmlns:p14="http://schemas.microsoft.com/office/powerpoint/2010/main" val="24330817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22614" y="1444006"/>
            <a:ext cx="11612559" cy="523220"/>
          </a:xfrm>
          <a:prstGeom prst="rect">
            <a:avLst/>
          </a:prstGeom>
        </p:spPr>
        <p:txBody>
          <a:bodyPr wrap="square">
            <a:spAutoFit/>
          </a:bodyPr>
          <a:lstStyle/>
          <a:p>
            <a:r>
              <a:rPr lang="en-US" sz="2800" dirty="0">
                <a:latin typeface="Yu Gothic UI" panose="020B0500000000000000" pitchFamily="34" charset="-128"/>
                <a:ea typeface="Yu Gothic UI" panose="020B0500000000000000" pitchFamily="34" charset="-128"/>
                <a:cs typeface="Segoe UI" panose="020B0502040204020203" pitchFamily="34" charset="0"/>
              </a:rPr>
              <a:t>Dimensions of the spatial component of geographical data</a:t>
            </a:r>
            <a:endParaRPr lang="en-US" sz="32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14"/>
          <p:cNvSpPr/>
          <p:nvPr/>
        </p:nvSpPr>
        <p:spPr>
          <a:xfrm>
            <a:off x="422614" y="2243138"/>
            <a:ext cx="10858194" cy="3849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r="20749"/>
          <a:stretch/>
        </p:blipFill>
        <p:spPr>
          <a:xfrm>
            <a:off x="638965" y="2801584"/>
            <a:ext cx="9811322" cy="1782724"/>
          </a:xfrm>
          <a:prstGeom prst="rect">
            <a:avLst/>
          </a:prstGeom>
        </p:spPr>
      </p:pic>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Raster &amp; Vector</a:t>
            </a:r>
          </a:p>
        </p:txBody>
      </p:sp>
      <p:sp>
        <p:nvSpPr>
          <p:cNvPr id="2" name="Left Brace 1"/>
          <p:cNvSpPr/>
          <p:nvPr/>
        </p:nvSpPr>
        <p:spPr>
          <a:xfrm rot="16200000">
            <a:off x="3787394" y="1782002"/>
            <a:ext cx="491727" cy="6516384"/>
          </a:xfrm>
          <a:prstGeom prst="leftBrace">
            <a:avLst>
              <a:gd name="adj1" fmla="val 63661"/>
              <a:gd name="adj2" fmla="val 495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10" name="Left Brace 9"/>
          <p:cNvSpPr/>
          <p:nvPr/>
        </p:nvSpPr>
        <p:spPr>
          <a:xfrm rot="16200000">
            <a:off x="8916546" y="3966071"/>
            <a:ext cx="491727" cy="2148246"/>
          </a:xfrm>
          <a:prstGeom prst="leftBrace">
            <a:avLst>
              <a:gd name="adj1" fmla="val 63661"/>
              <a:gd name="adj2" fmla="val 49542"/>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3" name="Rectangle 2"/>
          <p:cNvSpPr/>
          <p:nvPr/>
        </p:nvSpPr>
        <p:spPr>
          <a:xfrm>
            <a:off x="3407124" y="5399050"/>
            <a:ext cx="1252266" cy="523220"/>
          </a:xfrm>
          <a:prstGeom prst="rect">
            <a:avLst/>
          </a:prstGeom>
        </p:spPr>
        <p:txBody>
          <a:bodyPr wrap="none">
            <a:spAutoFit/>
          </a:bodyPr>
          <a:lstStyle/>
          <a:p>
            <a:r>
              <a:rPr lang="en-US" sz="2800" b="1" dirty="0">
                <a:latin typeface="Yu Gothic UI" panose="020B0500000000000000" pitchFamily="34" charset="-128"/>
                <a:ea typeface="Yu Gothic UI" panose="020B0500000000000000" pitchFamily="34" charset="-128"/>
                <a:cs typeface="Segoe UI" panose="020B0502040204020203" pitchFamily="34" charset="0"/>
              </a:rPr>
              <a:t>Vector</a:t>
            </a:r>
            <a:endParaRPr lang="nb-NO" sz="2800" b="1" dirty="0"/>
          </a:p>
        </p:txBody>
      </p:sp>
      <p:sp>
        <p:nvSpPr>
          <p:cNvPr id="12" name="Rectangle 11"/>
          <p:cNvSpPr/>
          <p:nvPr/>
        </p:nvSpPr>
        <p:spPr>
          <a:xfrm>
            <a:off x="8468282" y="5399050"/>
            <a:ext cx="1204176" cy="523220"/>
          </a:xfrm>
          <a:prstGeom prst="rect">
            <a:avLst/>
          </a:prstGeom>
        </p:spPr>
        <p:txBody>
          <a:bodyPr wrap="none">
            <a:spAutoFit/>
          </a:bodyPr>
          <a:lstStyle/>
          <a:p>
            <a:r>
              <a:rPr lang="en-US" sz="2800" b="1" dirty="0">
                <a:latin typeface="Yu Gothic UI" panose="020B0500000000000000" pitchFamily="34" charset="-128"/>
                <a:ea typeface="Yu Gothic UI" panose="020B0500000000000000" pitchFamily="34" charset="-128"/>
                <a:cs typeface="Segoe UI" panose="020B0502040204020203" pitchFamily="34" charset="0"/>
              </a:rPr>
              <a:t>Raster</a:t>
            </a:r>
            <a:endParaRPr lang="nb-NO" sz="2800" b="1" dirty="0"/>
          </a:p>
        </p:txBody>
      </p:sp>
    </p:spTree>
    <p:extLst>
      <p:ext uri="{BB962C8B-B14F-4D97-AF65-F5344CB8AC3E}">
        <p14:creationId xmlns:p14="http://schemas.microsoft.com/office/powerpoint/2010/main" val="19638501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5E6974"/>
            </a:gs>
            <a:gs pos="35000">
              <a:srgbClr val="273037">
                <a:lumMod val="100000"/>
                <a:alpha val="94000"/>
              </a:srgbClr>
            </a:gs>
            <a:gs pos="64000">
              <a:srgbClr val="262F36"/>
            </a:gs>
            <a:gs pos="100000">
              <a:srgbClr val="232B32"/>
            </a:gs>
          </a:gsLst>
          <a:lin ang="16200000" scaled="0"/>
          <a:tileRect/>
        </a:gradFill>
        <a:effectLst/>
      </p:bgPr>
    </p:bg>
    <p:spTree>
      <p:nvGrpSpPr>
        <p:cNvPr id="1" name=""/>
        <p:cNvGrpSpPr/>
        <p:nvPr/>
      </p:nvGrpSpPr>
      <p:grpSpPr>
        <a:xfrm>
          <a:off x="0" y="0"/>
          <a:ext cx="0" cy="0"/>
          <a:chOff x="0" y="0"/>
          <a:chExt cx="0" cy="0"/>
        </a:xfrm>
      </p:grpSpPr>
      <p:sp>
        <p:nvSpPr>
          <p:cNvPr id="6" name="Rectangle 5"/>
          <p:cNvSpPr/>
          <p:nvPr/>
        </p:nvSpPr>
        <p:spPr>
          <a:xfrm>
            <a:off x="3876557" y="3751347"/>
            <a:ext cx="6552049"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Thanks!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Feedback? Questions?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nb-NO" sz="2400" b="1" i="0" u="none" strike="noStrike" kern="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b-NO" altLang="nb-NO"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endParaRPr kumimoji="0" lang="nb-NO" altLang="nb-NO" sz="3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818"/>
          <a:stretch/>
        </p:blipFill>
        <p:spPr>
          <a:xfrm>
            <a:off x="-9144" y="1087073"/>
            <a:ext cx="3095244" cy="417249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2581" y="603184"/>
            <a:ext cx="3513935" cy="4099034"/>
          </a:xfrm>
          <a:prstGeom prst="rect">
            <a:avLst/>
          </a:prstGeom>
        </p:spPr>
      </p:pic>
    </p:spTree>
    <p:extLst>
      <p:ext uri="{BB962C8B-B14F-4D97-AF65-F5344CB8AC3E}">
        <p14:creationId xmlns:p14="http://schemas.microsoft.com/office/powerpoint/2010/main" val="2084166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17806</TotalTime>
  <Words>7841</Words>
  <Application>Microsoft Office PowerPoint</Application>
  <PresentationFormat>Widescreen</PresentationFormat>
  <Paragraphs>1200</Paragraphs>
  <Slides>92</Slides>
  <Notes>91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92</vt:i4>
      </vt:variant>
    </vt:vector>
  </HeadingPairs>
  <TitlesOfParts>
    <vt:vector size="107" baseType="lpstr">
      <vt:lpstr>Yu Gothic UI</vt:lpstr>
      <vt:lpstr>Adobe Arabic</vt:lpstr>
      <vt:lpstr>Arial</vt:lpstr>
      <vt:lpstr>Calibri</vt:lpstr>
      <vt:lpstr>Calibri Light</vt:lpstr>
      <vt:lpstr>Courier New</vt:lpstr>
      <vt:lpstr>Myriad Pro</vt:lpstr>
      <vt:lpstr>Open Sans</vt:lpstr>
      <vt:lpstr>Roboto</vt:lpstr>
      <vt:lpstr>Segoe UI</vt:lpstr>
      <vt:lpstr>Times</vt:lpstr>
      <vt:lpstr>Times New Roman</vt:lpstr>
      <vt:lpstr>Wingdings</vt:lpstr>
      <vt:lpstr>Office Theme</vt:lpstr>
      <vt:lpstr>2_Office Theme</vt:lpstr>
      <vt:lpstr>Who am I?</vt:lpstr>
      <vt:lpstr>Spatial Analysis  Data structure  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Livia Piermattei</dc:creator>
  <cp:lastModifiedBy>Luc Girod</cp:lastModifiedBy>
  <cp:revision>364</cp:revision>
  <cp:lastPrinted>2024-01-16T15:05:40Z</cp:lastPrinted>
  <dcterms:created xsi:type="dcterms:W3CDTF">2020-12-02T09:24:46Z</dcterms:created>
  <dcterms:modified xsi:type="dcterms:W3CDTF">2025-01-24T08:13:23Z</dcterms:modified>
</cp:coreProperties>
</file>